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07" r:id="rId4"/>
    <p:sldId id="308" r:id="rId5"/>
    <p:sldId id="273" r:id="rId6"/>
    <p:sldId id="274" r:id="rId7"/>
    <p:sldId id="275" r:id="rId8"/>
    <p:sldId id="276" r:id="rId9"/>
    <p:sldId id="279" r:id="rId10"/>
    <p:sldId id="277" r:id="rId11"/>
    <p:sldId id="278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7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4"/>
    <p:restoredTop sz="94631"/>
  </p:normalViewPr>
  <p:slideViewPr>
    <p:cSldViewPr snapToGrid="0" snapToObjects="1">
      <p:cViewPr varScale="1">
        <p:scale>
          <a:sx n="124" d="100"/>
          <a:sy n="124" d="100"/>
        </p:scale>
        <p:origin x="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E3EA9-58CA-D34C-AB7F-ADFB687CC471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6B91-924D-2049-B8D7-717A8824ED8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397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7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21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6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236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40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33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457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77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78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06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F23AA-0540-E649-9C6C-FCD106C521E5}" type="datetimeFigureOut">
              <a:rPr lang="pt-BR" smtClean="0"/>
              <a:t>11/11/2019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13E0A-7B3F-8B47-A2EC-1F4F7B579357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1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ltonmartins@unb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hyperlink" Target="http://www.akiwi.eu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5676" y="247946"/>
            <a:ext cx="11398686" cy="1182426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b="1" dirty="0" smtClean="0"/>
              <a:t>Aprendizagem de máquina aplicada a indexação automática de documentos digitais</a:t>
            </a:r>
            <a:endParaRPr lang="pt-B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5039" y="2731406"/>
            <a:ext cx="4075134" cy="1655762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smtClean="0"/>
              <a:t>Dalton Martins</a:t>
            </a:r>
          </a:p>
          <a:p>
            <a:r>
              <a:rPr lang="pt-BR" dirty="0" smtClean="0"/>
              <a:t>Faculdade de Ciência da Informação</a:t>
            </a:r>
          </a:p>
          <a:p>
            <a:r>
              <a:rPr lang="pt-BR" dirty="0" smtClean="0"/>
              <a:t>Universidade de Brasília</a:t>
            </a:r>
          </a:p>
          <a:p>
            <a:r>
              <a:rPr lang="pt-BR" dirty="0" smtClean="0">
                <a:hlinkClick r:id="rId2"/>
              </a:rPr>
              <a:t>daltonmartins@unb.br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93" y="5142030"/>
            <a:ext cx="2427267" cy="171597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39" y="5440087"/>
            <a:ext cx="5905909" cy="781366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325676" y="1640763"/>
            <a:ext cx="8564275" cy="55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/>
              <a:t> III Seminário do Portal de </a:t>
            </a:r>
            <a:r>
              <a:rPr lang="pt-BR" b="1" dirty="0" smtClean="0"/>
              <a:t>Periódicos - CAPES</a:t>
            </a:r>
            <a:endParaRPr lang="pt-BR" dirty="0"/>
          </a:p>
        </p:txBody>
      </p:sp>
      <p:pic>
        <p:nvPicPr>
          <p:cNvPr id="14340" name="Picture 4" descr="esultado de imagem para digital cul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41" y="2324650"/>
            <a:ext cx="7043803" cy="2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71254" y="1804086"/>
            <a:ext cx="3880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Trabalhos apresentados nos congressos</a:t>
            </a:r>
          </a:p>
          <a:p>
            <a:r>
              <a:rPr lang="pt-BR" dirty="0" smtClean="0"/>
              <a:t>da IFLA</a:t>
            </a:r>
          </a:p>
          <a:p>
            <a:r>
              <a:rPr lang="pt-BR" dirty="0" smtClean="0"/>
              <a:t>Descritor: ”inteligência artificial”</a:t>
            </a:r>
            <a:endParaRPr lang="pt-B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6791"/>
              </p:ext>
            </p:extLst>
          </p:nvPr>
        </p:nvGraphicFramePr>
        <p:xfrm>
          <a:off x="540265" y="1615089"/>
          <a:ext cx="60452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Planilha" r:id="rId3" imgW="6045200" imgH="4267200" progId="Excel.Sheet.12">
                  <p:embed/>
                </p:oleObj>
              </mc:Choice>
              <mc:Fallback>
                <p:oleObj name="Planilha" r:id="rId3" imgW="6045200" imgH="4267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0265" y="1615089"/>
                        <a:ext cx="604520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4757352" y="1804086"/>
            <a:ext cx="1828113" cy="471523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45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14598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Há um crescente e importante interesse nos temas aprendizagem de máquina e inteligência artificial no campo das bibliotecas nos últimos anos.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O que isso significa em termos de oportunidades de novos serviços, melhoria na qualidade das instituições e necessidade de qualificação profissional?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47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7054" y="241634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O que os bibliotecários estão pensando sobre isso?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95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5" y="1214352"/>
            <a:ext cx="4109646" cy="538415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845643" y="1507524"/>
            <a:ext cx="4448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Pesquisa realizada durante os meses de maio e junho de 2017 via listas de </a:t>
            </a:r>
            <a:r>
              <a:rPr lang="pt-BR" dirty="0" err="1" smtClean="0"/>
              <a:t>emails</a:t>
            </a:r>
            <a:r>
              <a:rPr lang="pt-BR" dirty="0" smtClean="0"/>
              <a:t> de profissionais bibliotecários nos EUA.</a:t>
            </a:r>
          </a:p>
          <a:p>
            <a:endParaRPr lang="pt-BR" dirty="0"/>
          </a:p>
          <a:p>
            <a:r>
              <a:rPr lang="pt-BR" dirty="0" smtClean="0"/>
              <a:t>Publicada na revista </a:t>
            </a:r>
            <a:r>
              <a:rPr lang="pt-BR" dirty="0" err="1" smtClean="0"/>
              <a:t>InfoToday</a:t>
            </a:r>
            <a:r>
              <a:rPr lang="pt-BR" dirty="0" smtClean="0"/>
              <a:t> em fevereiro de 2018</a:t>
            </a:r>
            <a:endParaRPr lang="pt-BR" dirty="0"/>
          </a:p>
        </p:txBody>
      </p:sp>
      <p:cxnSp>
        <p:nvCxnSpPr>
          <p:cNvPr id="10" name="Conector em Curva 9"/>
          <p:cNvCxnSpPr>
            <a:stCxn id="8" idx="2"/>
            <a:endCxn id="7" idx="3"/>
          </p:cNvCxnSpPr>
          <p:nvPr/>
        </p:nvCxnSpPr>
        <p:spPr>
          <a:xfrm rot="5400000">
            <a:off x="6882976" y="1719546"/>
            <a:ext cx="644580" cy="3729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8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38" y="1083193"/>
            <a:ext cx="6437870" cy="55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4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77" y="1325563"/>
            <a:ext cx="7556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0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6" y="1325563"/>
            <a:ext cx="7215801" cy="45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4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77" y="1691846"/>
            <a:ext cx="6692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0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854" y="0"/>
            <a:ext cx="12093146" cy="132556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 percepção dos bibliotecários sobre a aprendizagem de máquina e IA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77" y="1325563"/>
            <a:ext cx="66421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557" y="256462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Como esse cenário impacta </a:t>
            </a:r>
            <a:r>
              <a:rPr lang="pt-BR" smtClean="0"/>
              <a:t>as bibliotecas?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30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somos nós: institucionalidade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507"/>
            <a:ext cx="4791019" cy="3200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71" y="2026507"/>
            <a:ext cx="5112329" cy="320040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452227" y="5338119"/>
            <a:ext cx="356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Universidade de Brasília</a:t>
            </a:r>
          </a:p>
          <a:p>
            <a:pPr algn="ctr"/>
            <a:r>
              <a:rPr lang="pt-BR" dirty="0" smtClean="0"/>
              <a:t>Faculdade de Ciência da Informação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70087" y="5338119"/>
            <a:ext cx="365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Laboratório de Inteligência de Redes</a:t>
            </a:r>
          </a:p>
          <a:p>
            <a:pPr algn="ctr"/>
            <a:r>
              <a:rPr lang="pt-BR" dirty="0" smtClean="0"/>
              <a:t>Biblioteca Central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945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5" y="247135"/>
            <a:ext cx="10058400" cy="62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61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00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Potencial de aplicação da IA em Bibliotecas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04" y="1562111"/>
            <a:ext cx="6014265" cy="47645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150075" y="4188941"/>
            <a:ext cx="7043351" cy="1173892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14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151" y="1572525"/>
            <a:ext cx="3943865" cy="3724961"/>
          </a:xfrm>
        </p:spPr>
        <p:txBody>
          <a:bodyPr>
            <a:normAutofit/>
          </a:bodyPr>
          <a:lstStyle/>
          <a:p>
            <a:r>
              <a:rPr lang="pt-BR" dirty="0" smtClean="0"/>
              <a:t>Potencial de aplicação da IA em Bibliotecas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75" y="228256"/>
            <a:ext cx="6451600" cy="6413500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3781168" y="3188043"/>
            <a:ext cx="1433383" cy="642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754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151" y="1572525"/>
            <a:ext cx="3943865" cy="3724961"/>
          </a:xfrm>
        </p:spPr>
        <p:txBody>
          <a:bodyPr>
            <a:normAutofit/>
          </a:bodyPr>
          <a:lstStyle/>
          <a:p>
            <a:r>
              <a:rPr lang="pt-BR" dirty="0" smtClean="0"/>
              <a:t>Impactos em potencial para as bibliotecas</a:t>
            </a:r>
            <a:endParaRPr lang="pt-BR" dirty="0"/>
          </a:p>
        </p:txBody>
      </p:sp>
      <p:sp>
        <p:nvSpPr>
          <p:cNvPr id="9" name="Seta para a Direita 8"/>
          <p:cNvSpPr/>
          <p:nvPr/>
        </p:nvSpPr>
        <p:spPr>
          <a:xfrm>
            <a:off x="3781168" y="3188043"/>
            <a:ext cx="1433383" cy="642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51" y="514005"/>
            <a:ext cx="6959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9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50557" y="2564627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Exemplos e aplicações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461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19"/>
            <a:ext cx="12192000" cy="543950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34930" y="5993027"/>
            <a:ext cx="222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http://www.akiwi.eu/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016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9311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3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5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7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93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1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7692"/>
            <a:ext cx="10515600" cy="1325563"/>
          </a:xfrm>
        </p:spPr>
        <p:txBody>
          <a:bodyPr/>
          <a:lstStyle/>
          <a:p>
            <a:r>
              <a:rPr lang="pt-BR" dirty="0" smtClean="0"/>
              <a:t>Quem somos nós: principais projetos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4519373"/>
            <a:ext cx="5359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b="1" dirty="0" smtClean="0">
                <a:solidFill>
                  <a:srgbClr val="FF0000"/>
                </a:solidFill>
              </a:rPr>
              <a:t>Pesquisa e desenvolvimento do </a:t>
            </a:r>
            <a:r>
              <a:rPr lang="pt-BR" b="1" dirty="0" err="1" smtClean="0">
                <a:solidFill>
                  <a:srgbClr val="FF0000"/>
                </a:solidFill>
              </a:rPr>
              <a:t>Tainacan</a:t>
            </a:r>
            <a:r>
              <a:rPr lang="pt-BR" b="1" dirty="0" smtClean="0">
                <a:solidFill>
                  <a:srgbClr val="FF0000"/>
                </a:solidFill>
              </a:rPr>
              <a:t>: </a:t>
            </a:r>
            <a:r>
              <a:rPr lang="pt-BR" dirty="0" smtClean="0"/>
              <a:t>repositório digital para organização, gestão e difusão de acervos digitais em rede.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516"/>
            <a:ext cx="3873382" cy="21474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222" y="1359492"/>
            <a:ext cx="6109539" cy="278760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30" y="3452278"/>
            <a:ext cx="6339466" cy="33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06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34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64724" y="101613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Obrigado!</a:t>
            </a:r>
            <a:br>
              <a:rPr lang="pt-BR" dirty="0" smtClean="0"/>
            </a:br>
            <a:r>
              <a:rPr lang="pt-BR" dirty="0" smtClean="0">
                <a:hlinkClick r:id="rId2"/>
              </a:rPr>
              <a:t>daltonmartins@unb.br</a:t>
            </a:r>
            <a:r>
              <a:rPr lang="pt-BR" dirty="0" smtClean="0"/>
              <a:t>  </a:t>
            </a:r>
            <a:endParaRPr lang="pt-BR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17" y="2664235"/>
            <a:ext cx="3796862" cy="28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7692"/>
            <a:ext cx="10515600" cy="1325563"/>
          </a:xfrm>
        </p:spPr>
        <p:txBody>
          <a:bodyPr/>
          <a:lstStyle/>
          <a:p>
            <a:r>
              <a:rPr lang="pt-BR" dirty="0" smtClean="0"/>
              <a:t>Quem somos nós: principais projetos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6497" y="1287871"/>
            <a:ext cx="5359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dirty="0" smtClean="0"/>
              <a:t>Reconhecimento e reconciliação semântica de entidades em texto;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 smtClean="0"/>
              <a:t>Indexação automática e </a:t>
            </a:r>
            <a:r>
              <a:rPr lang="pt-BR" dirty="0" err="1" smtClean="0"/>
              <a:t>semi-automáica</a:t>
            </a:r>
            <a:r>
              <a:rPr lang="pt-BR" dirty="0" smtClean="0"/>
              <a:t> em imagens.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285" y="2613434"/>
            <a:ext cx="7085570" cy="1981640"/>
          </a:xfrm>
          <a:prstGeom prst="rect">
            <a:avLst/>
          </a:prstGeom>
        </p:spPr>
      </p:pic>
      <p:sp>
        <p:nvSpPr>
          <p:cNvPr id="5" name="AutoShape 2" descr="data:image/png;base64,iVBORw0KGgoAAAANSUhEUgAAAtYAAACDCAYAAACpzFyrAAAgAElEQVR4XuxdB1QUSde9CMgYwTUg6poTgq5g+BdRVNRVMAHqmgkmxACYYEVBRRETiiKYE+aAERMmRFQMKGJAcEUxgRkMzCDg/KfTzPRMT2AA12+3+5w9Zx26K9yqenXr1Qs6YrFYDP7hEeAR4BHgEeAR4BHgEeAR4BHgESgWAjo8sS4WfvzHPAI8AjwCPAI8AjwCPAI8AjwCJAI8seYnAo8AjwCPAI8AjwCPAI8AjwCPQAkgwBPrEgCRL4JHgEeAR4BHgEeAR4BHgEeAR0Apsc7NzcX79+9RUFAA3gybnyg8AjwCPAI8AjwCPAI8AjwC/3UEdHR0oKenh6pVq6J8+fIKcCgQa4JEv3r1iiTTAoEAurq6KFOmzH8dR77/PAI8AjwCPAI8AjwCPAI8Av9xBL5//478/Hzo6+vDwMAA5cqVA0G2mUeBWAuFQnz48AEVK1b8j0PHd59HgEeAR4BHgEeAR4BHgEeAR0ARAUIBTfxH8GWCZCsl1oS2umzZsqyXeEB5BHgEeAR4BHgEeAR4BHgEeAR4BCgEGGJNmIVUqlRJObF++vQpDA0NefMPfubwCPAI8AjwCPAI8AjwCPAI8AhwIMAQa8IMxMjISDmxTk9PJw2y+YdHgEeAR4BHgEeAR4BHgEeAR4BHgBsBwt6aeKpUqcITa36S8AjwCPAI8AjwCPAI8AjwCPAIaIsAT6y1RY7/jkeAR4BHgEeAR4BHgEeAR4BHQAYBnljz04FHgEeAR4BHgEeAR4BHgEeAR6AEEOCJdQmAyBfBI8AjwCPAI8AjwCPAI8AjwCPAE2t+DvAI8AjwCPAI8AjwCPAI8AjwCJQAAjyxLgEQ+SJ4BHgElCCQex8Bi3biacM+WO/aAQIeqP8WAgWAqEAEgZ4A0PtvdZ3vLY8Aj8B/E4FSIdYPL+zB3de6EkFqWLU+mlv+H+oaUiFI1D6F9zGwmjWc4t9imJk0c43a70rqhYJM7IvYAd2OHhhgWXrZJsVvrmD11gfoMnocWlbVEJuS6uMPKkf4aANM2l3AjazdaCIQ/6Ba/7lqct7nwMDQEIJikoh/C253Ts+F0/F8hPgGwKG2QckMTH4qhk2LRL9pARhST7sys59dw/EH79G8jS3aVGfT/ayHsTjxFOhu0xWV38TjRMYXCIgMWvlCGNazRrf6Rsh+epnj9/JITjyPv7/oAMT7wgI0bWcL88qaT4acV4k49+gd9T356KNyZWO0atIMNQyKv35S4wLQN6YTkhf0gADfcOfiUSTo/QZ36yYlMzYypWTGb8GffafgLtlse8Rn7Ya5Khnwg+RuiXdUwwKT9q7E5TI9MHFQCw2/+IlfE2Uj52s5GFbVbv39xD2jmsYxF7WR7cJHO2DS7oT6uS8HSMpeW3RY4Y3MhH5aKyPEOQ9w4PADoAIjN8rBuF5TtLZoiiKIJPyjPOWf5oJaTtRSINZC7PnTBONjFFsUHPM3PNpXU9/UwvsYXs0avf8pYp2XiE41u+HDwqu472Gqvr1aviFMWQUTqwAsj3uHUa0033y1rO4f+YwRLP8JYk3PG7eLxR/PfwVuNAGu7DQWa7vUL7n5l58Kt2mR6FkMYi3+fBN/zDqEDMP/w835/VCZad3XO+gxcx9e1O6Ga762yLy6Bva7X0jaPmDwBCyxro1Uzt+r4MCGufC9K1UGFPVAkXp+DuwPFyhiJdZH5JxAWFcr3gGcItZdkbygKwTIRaRnEOZ874iU1XZab+CcA5uXiIE1u+HmyGBsd7OG8GUOfu/VSfWG/oPkbslNxKKUJMTW6ibwzl+JrGyXksW6KM0ooXdTIo1g5fnv6Iuy+cviAFrKdm3leEkQa2HKRphYTefonhviX4TCvKJmB/V/lKf801xQy/VSOsTazQRen9bhUdRgVC4Q4mnSYYzs4YG7YjfceBeKJnpqBvRnOKWIREBpX18y16SCf+EFOcEN9ADxkx2oYnHiv6GxpoWAU8IXDGjGQY40WaT/Kty+Ief9FxhW/UWTnmv+TglorInKspK3wHrj32DIMpCLA6Hz4Pu4Ko4s9oV5eUpOiTOj0Tj4KoLkiLyy31PjFsNuf3nELPdEY33NNi+m88y3Rxd7wpzUUOci+XokHHc/R/d+Y7Gue/EOKGxiDSA/FyKUh6CELwapdT8JmxM/w6lRoeZj+yPkruatKdk3C4QQoVyxb7NKtlHalfYkqjcsl7rjY0I/7Qr4X/hKdi5qKduLTKxp+c/gWxyNNVX3JCyPe4FRrSoComzERvrAwWcfeofewk7XhpqNwj/JUwrSMby65T+nZNUMIYW3So9Y52xDxsH+kpN5UlgddPHvgfisreR1oPj1bSz9azwWHkolG2U3ZQsW+zqhLnFVKEesiauIBUGrERN5grxW1DPvhSljJmPyCGuVGpDYMHckVnNG2zIx6O++kqzHYd5BrPWypdpVkI5VY0LRws8fdV6ew4Ezl5BnPByzJjbAtmlBaOS5At0b6UP86hwmz0zGn5NMEbt0CJbHAOW6e2H/ymlonHkc06d6IDoZ0DWbidijM1lmHUlRwZg8ZrHkOjT8aBiG21BZLKlyH8Fnkwfq6omRGbscwdesMGuMES7u3I+4WwUYsmA2GmdFYcHqg9hx+Az53W/dXTB2wmSMsG3MPexkvwKg9+diTLCvLXlH/P42FkwLQYsZazHAjDJxUdq+gnSETZ+NR+UbojI+EjmEIBCI8UbYCNPnjybby/UIX53Hsll+CDn0EIAjJk3IxuoII9zI2ioxBXkauwXTHafgLH1FHHIwEKNl+1KQidObV2Kwz1qyip7OPhjpOg59LCsgdukU3DLzx1SZfhHjfE7fHfPHW5JjGjZtOUwG/onC2GVwD4kjr6HDYxajT+0XWDfbm55z9th0fj3L1EflnJSU60KXe5psW8CGK5hKX+3GLu0Dh6B4tHZwRsdahXj2xRz+yyegUtIuteOnDresm7vVlqEwHhq0mfhG+OQ8Fvg6IZy+ZZq86ARmjVdtDy18fRdbjhxFyL1cQKwP27ZN4dqjP6xrVSCbkZV2Fn47zuNitg7573H9RsKre3OJPBB/SsPmQ/uwMFFI/t2xw+9w6dYDLY3eISL8MJoPHQtbY/qaOT8Lm7bshq7VSLi2rAZwEGvh6wQs2nYYO17okuW52A2Aj52lGs1gLqVhTi6PfYvnodGTTWiz7jG8Rk2FZ2tppllhZjTMOYi1st8lxHqZJxoX0XyDk5TT/TXoNxZbGGKdn4XoI3vhFfeG7K9BbVNsGDUQ1rRZS1byXixLbYoZPSsi/mI8Lj8WY8DwYaiWslBGY/0NcdERSKk5FO5tjYH8F4jYcggmHTrh+71j8LkiAsSGWDDBGfbV3mDTzn0ITxeTvy2bNA6OzaTpellzryAdS2wtsTCZkJMuGFX7HWr3X4UJtlWhcu0XZGKdjNzlFm5CXItaj6Vj5pDy47ce/dCvtzvGEnsBaHnuH0LKbfIhypw+DXpOYRhNy13iN275Qt2mqpTZX55g/5olGBe0m3z3j/6e6OfiLJHFT2/uxrIlHtgRQ+1THn37YuT4kWhq+B2EnHrQKAAT7H/BqaVTcLKsMxZ7ya6zj9g7ywOPWwfBb1AjXNu7CKsPHMOxM/clcnDSxMno1KwS+e/S3ZeI/c4SCRH9sfAQuUKxKS4MA1pVhPhVNAaZjcBZsQWcJ1hD/PUJGvRcQsnkgkwcWREIFxofQfe/cCB0KjrWKcs9nIDafir7kNjPNiyfB5/wWPIV5ykhGDtmJFoav8fe4Pk4cGYXziQTf7GA85SxmOQ9ghwH4lHPDdhzUVvZrimxzozfgxl+40keUdHBBQ6527C/QJZDCXExci76e64j20/wj31Bs9GpmfITMUOsIy7LmNQWJqJTtW5osuIWNssQ66ykXZjvOQE7SbyAGaHnMc2Vkp/yPEU677jnBzNeavd5roEVpWPv0plwDyH2V2J+mSEyYgeYPmjLBZVOvlL6ww8j1glLG6NXUHvS1sgs9wxsGg3Egxbe2BY6ANXfxWP6sJm433wdnl4djMpyxJqZnP6LB6Bp3bLIvLkDPiGn0W7eBZzxslACjRB73EwwnhYKy9baQ5iwCP5bH6P3oqvYOd4UEN3HcBNrHKc54m89zPConA/S1zfGCBOpjTczQYmK7KaEwKn+c6zyDqXJMuAwMwT2Ri8wzncFDEfuQUZYL2rxLm0Ch6C3mLxoFwb9X3kkHPCCT3iG5ATJ2NEytocpe/vCyv0S3R97tNQ5AY/4t7C4Nx4dwypj8aQOMK4oRlLUcpK4Bse8hEd7isiwHyG2/mkC75hApGV7ogb9x5TIHrDyLMDZjItoSwh6Ve1r8Rn7IqLwxsAABigH8ZtF8AkhrsSnIPndXE5iLf5wlhzXu2J7LNs4DIZf03FkUwCikx0lxDrz1FSYDtkMC+cVmDeyIR4e9iQx8dp+H/P6UoJ5cU1TBBcAnos3oWPtQsQuGYeI5CXIyh6Jw51NsMX1Fk67MadtyvRowvN1eHV1MAQyY0oI9aUDf8HpCB9SYBFPhf5zEWpXDns9fHFW7Ibkd6FkX5i2K52TMuUSQm3JwEZIifBERDKw+dpbODXTR0KkD3p5rkd/j4XoWF8fOaJf4DxxIN5HjVI5fprglrJ3dBHnAFjzW1mbxa8OoEqLMdA188a2Rb3xPSUKzj5r8cv4PUhfRM1jhSf3Pob9tQtJtU0R1Ks5Kn19gZ17buBe91G40a8Rsu5vgfW6v9Hc0gozOzRBdvpFeJ3IgI3dOGyxqwfxhwT8MfcY0sWG8He2QfXcFwiNuo33nUbhVr9CDJuxjW0/nZcGtxnbAIZYyhFr8bvzaBx4DnqGTbBicDt8f3GZrK+SZR8kuVqpFp1f72DYzH1INKqEutmf8dqsD5Ld2d/8aGJtv18H62e6oa2BGKKCTzhzahPm3KyCfcG+aENe32ZitedqrBDrw9/ZEZaVsnFg12ns/Ggk0bQTBN3+wCeq72JDNNTJwehpAbDICGKZguwPmI8dNu44QhB2GmfiKEoQ9dm/V8LZc9ckhyNBA3PMtyyHA1E3kCCug9hQD9SlzjHspyAT26b3gdfWx7BwnoNhjfXxS8ch6PBmoeq1L7qPgTJyl2vgktb3RBefa5ixeBM6Na2Ih/Gbyb0gPisH5rin+D29brGC1tCplC/jkKBSZudja+cG8L5jj2U73NBU9yMu7huHkEOEbBqH7/fCUKujP7lHuNk0QXbaBXJPCD7/Dh6W+dgjI7uSIvuji+dFRD/8hI41KbKXe28janWcTsv1MuT+ta7SHEywaQIBXmLPWF8cF1tI5Hfp7UuUppN4enkEY0DzfOz1DsBZsSNuvNuKxh8uY9ZAe0QkO2LB4g4wyMtGldajMNAmDyurtcCcAgss2zEf7Y3fYc80V0Qk2yP+xW4lpgfUPq2qn1zzQPzmHGyaDaD2mh1uMP6SgiUeAXjjm4DUGYWkKWm1mSHo2KIGxC9vIeyvFbhvuhhPr7ijMjTjBrJzUVvZrgmx/hg/Hw36hIDYr8JczSBMv4INc9YgrauUWJ+aZYQh4YDrol0YZpaPw7NcyL1nZ+Jn9FZyI8TMj03XpDeoDG51mfVASJP4BTDtswxtPJZj7p9t8fHGLnIPYHiSPE+RnXdc84OwSFC7z3NK5Vf0/KH2/nZVvyLheATCDz2UEGvtuKDqLaA0/lpqxNr7UyiStw2BQWE2nl7djc5D5sGgG2UecoWcJDORlu0rIX25SWGo1cUfB+59RneTZOXOiwWAWPQAgfU6IKLLOmREDVailaIIl3+LQ7g7l7AnpB5qgtImKTr3yAX43XsLVvo6oQbjWMNJ7Cdh5+UX6E1rehmSeiAxRqIdoYR+C9LcpfGbY6jSYgR8Dz7GTFtG+yXE2s4mWGJ1CumLfof8oqOIdSVsOr8KAyyV2KIXAMLnx2FiMRy9Q69ipyu3DfjHm8vQoPsCqf12QTr8jC2xf/JJPJprRWod1LVPdsKdmt8CQ0JeUeNTh/tqN3a+ERxC7BH99x50pG1Bvz/agV/a0aYgeo/JNuwcthWpYQ70mAix19sE7lspwq5/eipMh2/C8vMvMEriOCpERtpn1GtaiRzTY/ay11iUkPRibkjoK7vGkYmY17cR2QXG1sx3133MpDXdufQmyJBial6onpPEXJEtF19vYWAdWxgwQkqT60KO8VOLm7zDl4ZzgLj5Udfmk95GGLrVDTeyQiU3CilR02E1eqPSa3zh88MwX3oDAVPmwKUBo4n6hpwvZWBY7h2CpoQhymoQbg1tLZlCd07PgGN0aySE/omknTMx/kY97A/2pIkigLz3yPhUAfWMMhQdE2mbam5irYOYDbMwPrkhYpZNkGiIGRvoEL9AONTkYn/S2Z11awOstz6FWFwHR5dNoE0wpH//scR6OewPvOeU9SFTveFQvzqybkXAeutLbAgIhi1jc513Hz1m7IKN81T4t60Kkljv18GySaPg2EwqS+RtrA8sCcRxy/GUJpzGueGIMfBv34BaO/RYj3f2xAxCq038lnEA5iG3VTqkMqYgkk2dlj+q1n5dnXtqnNYphYFvIVvui7/kIE9gCIEOh9M7vQYYYp15fJpS+VK34nXVMnGePmk3bhBMK2boURLl5EFgaABqT6jOdlQrECKnoDwMBbks2SX+dBk29XqjrkxZlAxiK0MkE6EAeHJ2NiyGrEZE3DsMa6VH7x+ltS9NwqbLLyQ3m8z+zGgOuUxBGDIV9fAzutWk9wjaNtl2Zzrm2WtgEsbRT67FQGHliLMZ20glEfmIspHxvjzq1ZbRjpMWedk4FVwfQ0Ic6RtzaizUcQNWAAUtZbtaYl2QiXnGpljTJRRpUa4SXw9ZG2sDWvnhtiYRK4ZSexoh2ydWt0b0cKkiTx4nhgD7bIjGgOaV8fpdCvYOcMfO7xaIfniROtDR9e+geQFTRtL6aujiMwNp7/5CpSfbSQdMxk9KQtiVzY9mz9Xu81w33pmxfjB1iGArDFWZBWvMBUuDOqsus9SINaUplj4V+i/ChXAPNK2YK6NJVmwc6chnlsoWsISH7opAyfUb81X5ftuQHik1N2GXRhFrNgkDLfzqUBpUfUqQD5W3ieUk1ufI0zpjH56dFIb6XW6xfqOIcTVy8TZ6sgMmVhM50S9juhKvrrpATHsMMxOWWUzydmuEicKy4PkI2nqeVZ5TKPs6h/VHyUZGLTyGaG9OfAunRvoQpuxU2z7mMMJoV5RryMntlsTbi3V9BfbhAffIGwLjyPtYTmin6Yfa7D6QuOke6QMr98YSTbL6MVUk1qRATHiLYcw12ddb6FTHFh4yv7GvyQo0n5Oy5cpt2vImTEzbVY+fiXrcaNOpIs8BZh4rbTNVt68xWzgzWmzWFaLsQNAOfukArM2boWuzX9GygTna1q3O0noqTH6xPo4s88XDlfMQaNhfQTNMvs9lP62SWBeCIIfy5TFabHm7aK4FeT16HobGfCP/FDTFD0MasG+BfiyxpghxZMAEtCknRt73fIiyXyLq4A6EpOthw5xA1L6/Uin5NrMbh6N29cAQ6LQFXVldVkesyWgrvgEYwkRwyb2PHn/twmiZ35ThIVuRwjU0rTlWtfbNaXmsKhpUUpgduvhfJc27pvt1Q/OWv8GmaztKKcK1CcutUUpGc8sX9TKxH6mx/usOZeIyvYcNWlm2RKd2TUklASNjCRycp/qjU4tW+K1TZzQ1Joie4n5EkUNKofBrbjxJtNuuT8SKQRR5Iq7nFyycQJqVyD7MuqQwLsV96d1uyX4nP55cznXErZqVexTnntc++CpilAQCUNdPxQIpLOXllux7SVErsYA2F5L+ztycsg85zN+pgxGbG0jmohKCp25vVkus6XVhEHELm4dKbZ5l8aV4wiQF7TShFHF9xja55VqD8vjJ3pLI39qz37VAfFYsGj3nItYncEPZ/GiUpnaf54oOxPAnWZ6lsKa14oKcU7JUfyw1Yj0hdR4u7h+K6nmATlVDGBsyYXkoIjTt+yIcmt4BAsbHiwiKUQDUNP0NNeQE7BFvI7hsJexZozGgQxMYVzXEw8j+6Lp5oopwNEqI9fqesPKpRZ1clQlyJaYospEtuBaMZGJkbUUdcjJOwsJdZ9Hx17Jk3yRPhZpo1bQGh8aaI8QOTZAjCh2x8dg0dGpaF4aGX7GnpynOuKl2QKDa8wXxL07h+WxjDL+2Ek+vupCnYkZQqmof0V7mmsgp9Ao2u6oKEyVHcOnOsnDSp24IzKNktfgAdVLNJA87BSSx7kielGso2HFzjakSYi0bUYbDs5iLWBdlTpLd4yDWRP+6yUYFUTt+JmyNOxdutKa/yHNALdGgiLVfQ+oGhXmI68IqTQdIrt+4JJDo/SOcuJGAS8lpOPqC0hiRznWd88iIHfrd+2Nyq6oQf6Mmvk5ZwoShPJrUr4boJYFYUGMgklzbKhbNEGtZcqcBsV5QYwiSXKUacsLcpPHcYwoOh/IVZqfuQZvwu3AfYIcK16IR8rweS/NNvP+jiTWX46P4+X40XppE9sciI5R0jlw9uTfqIJ/uEiVAy1WthyZVBRJiTUX/kD4aEWtZJ02OCCxaEWt6raha+4yiQ3WYVSHuXDiCmDOXcHTNTtoczxHxL7bCvByt8VZx+KVkIrd80UgmFmTi4oGjiDl1BuGHz5LAyip4su7G4ujJGJyJjqDte0FrmPMVFD0MkSecy+yeT4Tp8HyJyQRzuCVM1/ZMd0LTusYwLEzEiEb2kjC0XHtQaexL5BqgyR1D6gkcrUNHUOZ39PRi9r8dF6agrtxCE9RqTh8w2H/QpJ+KQoLaB/waHkL6IvbBkdyz6FsJh5mbMW1QR9StURnCvzeieZcrtNZVCbFWxQ3o+Vs02d5QYY9X6AtdribEmnUTQJiazjfC4NvqiTVz+8soyBwXnccWwh9JZg/Tn3sQU22rSXkKGaRMgKYtmyooAJXPu0nUntE8Te0+zxV6V5Y/Sf4ut3drxwW5drDS/a3UiLXkal6h/Yx9k3JbXfYppYBcRFMN9uLV9p6S0oiriq6bN6sl1tGOt7BDchJkmx0ovXosQWLttT0d8/rKXYHRnr+KpiAcxJo+0QrWpWPTn0w5H7G2cwNcUkOsxZ/OwqbeQOj274ukw8dYZimMoFTVPvGTKFSxGI22M0/irK8aW1Xabm3CQyl5JwaL0uxfpQQaTayve1HmKMwTO98UDiG/yxDrS4q2Y4SHtkBMX+HJfv8RW/9sAF9GU66ETMrHRefWWGs6J2mHEXliLW/PSXRQ7fhRxFolbrSmv8hzQBNiTfohsE1gMmMXwNRhGTZdfosBXHHk83MB/fLSlV2YhY0hoQgR/4HbU+vAY9o23LZ0VCTOhfmAbj4ZecPncQvEhrqwbHRFefkQ4AlpT91i1FTMYBwIaZvuSkxUDJZWu5AurxUSwoZLTMuYiB8h0wLgoCzWNW1ffadBNyROsYXBm/NovOAcKpj1wXV3K6mj5ZvTaLwgDiG+gXCoLTUrESv5/enVRbDdVQExoZ5orCt18hW+z8KbnDIwrltDaWQIifOi3LdZyethvTGDNL/5/fkK0n569exg2NWQC79H3MDrokSJtXzM8OIQa1VrXxNiLfqiA4FMmLCPN1ejQffZ1IZOa8pY5J0216pMO2sxfiwKtqkiEYTPD5DKEKUykVjOBN2QiYyaEGaPXv7GpKLGrEAInYrSY4z4wxUMamRPm4pRh1j2DepHrLRpgPnfHdDl/mHckZGLDOnefO8znBjTO+bmjVYaFIdYF2VfUkasidtZWe0ig+2ue59hL28uSO958nRAk35yEmtSbinKa5FIB0/oW8+07BVSU1PS9I/eh2iznCJxA61ku+bE+s2cqzjjLTXrlOU3jMbad1c6ZkrMaV5hcbUWWG6jnlhLbx6FODW/DWnS6baBvhmh97Cr7hyHFCU8RVNirXKtc8SzZ0xhz2bskZr3sOa8tlywdEk0V+n/ALGW2rxSDlMD0cRYH1nJp9B/zDXqxM5oHmgBctjNCK6H7LHxkB9aGn/FxZ3jSIc3taYgbiaY+MgN62YNR9N6ZZESNZuMEjFqO22KoMx+pwSIdRNi8dLOk4TDwSibRjDIy0TsNgccqE8tIo2INW1LFdV1LvbPtYeh6AHtEAKoNAWhR5txeiCcDm+8mysT6lDqwMHZvrFCTPzVFju/g9K6V/+ObILcogpaW7XkjMbC2EhZeqxB6EgzPI2nnCAIj3ImKgjjfOQZehyje9TB0/hw9Hdfj3ZzacFCb4SEo8ymM35oUyEX18/Nxzj/vmT819P07cXC7WfRseY7HJ42BMuTAQNbWsBoRawJ0xgq5qemc1L2tC91jErHxBqW2GM6E3tCu6LsuzyYdq2KebU6QNX4qcVN/x5pT1fkOaCWWDekDz7+IMZs5dgO0H91HmP7TsH95uwDkqzwIGxszZZlImRMT1jWMkLe+xQER8TgtuUgUmucen4J7A/noJlZB8zq2RzVy+Tj3oNTmBbdjIyXLHoUhTZht2BQuyUih3ZAZVEWzp6IwuaGE3Czdxn4T1mLneI6WD2xJ6p/vY8V2xJwjdGI07bAsmQvmy6vuWUnLLJrBYO3NzFx/TVkGHbEzfl20hjVLAn4CduXLMTc57+wQuulxlE2zu7OU+HTtipE7zNw495ZuEalw6lff4yzaEVqhJX9/vrV34iP201G1PAf7QJ7IrELGbbvI1ZWa4A5BUD0358kPgjyQpmyjRbCZ6gdWhiI8el7Ll4/voegK68hFv+G2OWDUZfQIv+1DXG086J17SoQvn2EzZvOw2zKHIxtUPbnI9ZEtA3a8VDp2lcbZpXyUUlw2oypdm1hXCEX1w7OhrP/WZDavGqPSNvOiEI37DgzCtXfJWLpMG8yeohEVqqUL3/isCqZ7ZFL5jcYsj4a3ds0haAgHUeCeyGAOJi++wuvNv+B3pcdscfbFk1rlA9WCqkAACAASURBVCXDzPYcPhdeuwj74nKcpomMXTIxDxgzPeL/GRt1IlrWzKEtIEy7gOkj/yI19GxTEHYoU3Uaa232JS5i/eS4KyyGH4ZnaBQGmukhR9ACnRo+x/A6tqSDJeG82KlpdYhe3sb6AePRMvYdxnPkatCkn1zEhVLY+EPQbS6OEWs8LxOnVzlgzW9XceLXJbAYfQg+a45jQJuKSI3dLbcPUXtzkbhBgXayXa0pCK15dggBiHUxsE0+EvZQQQ6k/IZSpP11xwLhx8LQrbYeLm4aDHciEALLF4mNlII5FvlnShHlHQPMOfgYU2yrIiWyP6w8L5IBBQLHWqOGrhB34sMxzsea3HPlTVbVEmszffVrnWNQmZtSIrra4dV2KPvyisKc144L/kuI9RFvE3h8UGX/DGTfO4SJndwkETmIrvfy2IJV851Qg3YqZBLEEOHAxlg6Sd41cg6GX6W1mPs8ULWNNSkkiaghtyXIeq65gsChtEmDsuDjcr9LbNlkQsZx/fYkyg0Wo4nQcrQjmFzoIaoRROi3VRjevhpNrM9JSCdxYuuydwwrTCHxxdPY5WjtECjpg0vgMlQ4MB1ZHmy7LK7pw2gEOE05VLTPqcopiWc4u1xVGdSEiA0bAQf/c/QnjljgJ8DshSKZcHvy78iFQKTDv813cSK9npnHZ80V+A1tQWaBGtHMXjIXek2YAd01SxE/gnaI5BpTjt8kcXbpiB5EPUWZkwyxJgivMFw6Dpnx4TDtM4tuNoVVxYQQNeOnHjet5oASLOTbLF+21B+CO6Si+H0ypq7cg6N0KD2iswSJXjmyD5qQJPIbkm8cxrTtd0DYYTOPS7+RCOjenPzn0+SDGLsxUfp3mRBuWalRsA6/JfnO2aYBIuOeSONNc5gnPE3ei24bpRNG0KA9Drs70O1RXBmMA6Cvhw/GmRrKvPAO20OXYs7jOiBiSesnBLAStjCRTeQTuVC/V0dkwHzMyy4jKS9gWgBc6hmAcFYbVK83SyvJtV6fXl2DbjIJach3xPpw7tEDHj07SrIvEuEKV2yOpMLf0Y9B7cbYPsYZbarqks6LDlfb4bYvHVqUfof9ey5pny7vvMhKvMOBtVRTrzybJrOpM87BVPVq1r4GySCY6AxS7CwQcnCDJFxn1s3VaN59tuTPk/0mImxhuFRDp0a+yIeLowqiZbZlviTaCVOBrrkbDm9aQoY9y7q5CYN6TJNEiyLecVl0AovJ0JXcponEjdbEWtY40FXeEV8eKwv4r3TCYW9/eMdTN0k/al8ipyATl5yRl0QYw7Gm8KV9qZi4yEQIvKXTpWF0iW+JiETHVs9HWzr6CXveq+8n1zohZUhsBEY6+sngTYdQbfEGqzwsESDx83LD0sUGmOH7mt6HGKVX0biBNrKda4wU+kOExx0rbW/F/r7wqrIYK2Q4lPjLA4RN7iDTJ0LhdRMT7JWE3JUZM4Wbx8L7COxqTSqkmGAEd46HYtKIuay56xl6HoGulgrzjKtPivup+n2ea1yJkMOmMlxnRuAsnJoTJJ3zWnFBZTOo9H4vBY110Ror+kIkYiGu1wSSFOjKSsjJyYGBgREZT1n9Qwky5rqHrEcg+GeC8xOJAUQ6xauf8C7/WgYGFQxKvg8l0T6ZARERXvowgCGR+EZJQknxFxHyiGAQKAdDZRmgRCKICgCBzPUqWQ2Dha6AdS2sfk5o9kZR5iRniTSeAtn+azB+anHToAzNesjxFlE2MUcLdWAo8YdQU1qeEKL8AkBfAIEBRzzVwnyI8goAXT3uvxNX67lC7r/nCZFTCBjolodA01jQ+bnIydcBvgOGFctpDUVpfMg4tqkKj6VVvblCiHQBQZlyRPbz/4lHo7WvqidEwgqRCHnK5qpIhJwCwECvnOq9Qpl8oWWMUplNrO+v35CnawBDedlEzGlCthXmwaCCYbFlNRHx5JMaWar1oJeA3KdkpSLO5BhruK+TxL0Y/VTWBlFODqBroLh/0IccrbiBlrJdkzFS3l7p19Q7hD1S8eeWIsGn1hXXeGrSfq53tFrrzPpVwdeKxgW1bb323/3jxFr7pqv7UsiKG6rubf7vPAI8AuoR+CQUwcJ3vvoX+TckCGz3HIO8LRZwOhepwicEGBi2Cbcfyer4f34QZzjYYbxtx5+/oXwLeQQkCPDcgJ8MpYvAv5pYn5o/GLdbr8FMmdBupQsnXzqPAI8Aj4AiAg8vHMHnuvZox2QE5EHiEeAR+IcQIJz4eG7wD4H/n6j2X0ys/xPjx3eSR4BHgEeAR4BHgEeAR4BH4CdBgCfWP8lA8M3gEeAR4BHgEeAR4BHgEeAR+N9G4Ocl1oVZiAhbjdV57RE7vR9qqM5K/L89CnzrfxgCd+LWwmn/J6ye5QW7mkzSoh9W/U9QUS7S0tKRV9EYLWtVBwrf4eYjIdo2//UnaBvfBB4BLgS+IS46Aq6ndbE9YAKsq/ObAT9PeAR4BH5eBEqFWKfdOYd72US0AMpNvXKFmmjaqCnqVlQSIoIDHyYhgtfYqfBsWbX4COZnIerUGZRp2heOzYyKWZ4QR2aZwCUcnHEkiZBwGw8KMXhMN1a854cn9+JuThnFSBlfddC8559oyYQjEmVi3/pVOHbrBYwMTdFr9Fj0blWds81Je9bhbcvh6GFWUfr3gkzMMzbFikJ7nP17D9pWk0sioWXvudLYFrWo7KeXcSLjCwTE3MgXwrCeNbrVL+54aNgKOtHIPbkEINxff8Odi0eRoPcb3K2baFiBitcKs3AmPhFvURndO9ighr5sZBsq7Nl2y/E4QsRpLsUnLsoXbhepdWhq1RVexrfgftAUD1b3ZWXo06YJwkcHYdJuFAy6rcOjqMHs+NFEKtqIc2jt4oymhvLzUYg7J/di396zePS1DJq17Yk/XQehJZkKGhDnPMCBww+AChzRgAxaYFBfM1Zzla0/jfqktp1Hse9UPD7BCL916ok/HTpyxnRX2QZRJk7vjcSOCzeRBxP8X5d+GDmkB5WWm8gcR2YijYD9vAvY5UWEBCuBR22MaA3qKPyES9eu4q1M+BFCtrdq1BQ1iiDbNaiJPZ50Fk3TTkMRPchc8jcyUc3CBziyzBfmSiLHUJkmOyF5QQ8IUMJrWsOOCDMPw3xhGk4v80VjTSPcsMrOxY0r5/GiUls4tqwp7f/bZBxMzMJvHWxhXlm6t6YmnkIimmFYmwbqW1ii+6L66oryRvHkSQms04JMnN65H9G3HsGwQgO07t4PA22Vh7fj7Fsx5cnT27G4fv0u0jIe4g1qoZ1lZ/SXlTkFQjy8fRHXr95F6uNn+AQTdHbohz5dzSXynMjQSMTJDo55CY/2FYoyBMV4l4rKtsXuFk67SVO1F6PA/6lPS4FYUyTB94WiVsHXYwrGmVbTAKBMBHmuRpTVINwaKk1TrMGHyl/JS0OPGduQYzcO1+3qFasoJnSW1/ZEzOvbSFIWETLozZsUrHPtheXJ8vGehdja2QTed7irlmRHKrwPvxrWiCgEerqMRGHkdjLBARPMnfyaCI2Wk4OHsRHoOXoVei+6ip3jpVmbSDJCZ/26wcR3LlaPqY9LglinXl0De5k4vQMGT8AS69ol0Dr1RRCbrN3+6ohZ5qnBBpeLSM8gzPnekUxqIpsWWn1Nim8IH0XBPIyKzTxeNqsg+YtcPGFtKtDom1xs8AwCpszBCMF1jA4+SSZe8R87Ba4tNVmXqiqhssjNSZZLRESETsp5glPrfcnkTMvj3mEUK1GENFFRL49gDGj+Cau8g8l4qjsT36J3I2nyHq7ay5iuk6RVVr3+1ACkQTv3epvAfSsRl9cFA8psw44YosxApL3zQg09ihSrbQOd8IlIvOS5eDUaf7oMz6DdIBM4Zc0Fk8o3YX0v9PJJADsOtEaDzP2SBjGi1Zael4ZhM7aRc0b+CZniB4cGpbNpx0VOh+uN9kgI/ZN1c8kQa1WEVT6Fe0muabV40S9o0k7VZVHyweeZNZJW95UcWO+cngun4/noMdgTa62NqSIKn5MJlo5bDcWtodJDiNLyS3Bf1BQPzd7TXp6UyDql44sT61R2H9YsCzERc1G93FPbzrxEMiERIQt/69EP388epeNML8Gz7HHkPGASmxGY9nToi1dHjpHv/DJeNpPiR6wjshPHuOHGu1CZJHGajYR2bymJ265dYf9zX5UOsQ6dB/+8brjm+wcq5+ci43EsxkRcxmNxHcQsn4DGLG0dN2aiL5+BcpUgKMlbvzwhGaORjAOp9UNlQfLLX4ynV9xltHJCrK1ugr/ymYKl2QYlVREpQmUfPYKs9oWV+yXJBspk4go++hgeNlWBgnTMM7bEikLZxbQKJlYBkpKUZWCkEtYcUkwPXtS+06lNn0T1huVSd5UhwzQpWpwZjcbBVxE0LQBDlKWb1qSgor6T+x453w1hqKl2LT8XIpSHoNjxgb8hJtIPHjcp0xMBnUJbStZ/FLEmNl4q5XVJP9lJS1G/S5CCViRlvRGsfKS1SdPrUr8x2bZkExiJP5yFTaOBqBssc2CUWzti0QOM+LUDLvRlElFpsP5UdFpdO3PJlMj+cA29glBXKsFUyt7RsHKPwpyjLzHFhiCV6tvApIuPiHuHYfQB42N8CBr0mc8+dNAEPHr4HmSE9Sr+cBWkY3h1SzBJt7QqkE4WAzIZTj0gPxdpD07BblMiytbujNu+fxT7AMrZrtzPyNGtDEM5ba+EsC73pfYUjrnNJtYg21wya1oDBOn2kAl15t8phsYaeHo1BN12fcb24EB0qEjc+NCZQ1/oooJZHyS7W1Hr6d0lNA48BcXERyraWyL7ogZ4FOEVbeVJSa1TJkto+PkXGG5J3AZ/xF7vBnDfaoHovy8qzZzKdLFE5InoPtavy4CDe2/6NkuakpzJ0il+EoWFp00weUwH6uasIBvbpteH11ZHxGdthTl9C8YkcJFknS7CWGj76p4/jXiNdZUqEvh0xGIx6841PT0dVatqao6RiwMkse7Jyvp1J9oHjqd/xdFlnjD7fBXTtr+Gx+jfkXX7Es6lZqF++6FwqfOI/N17kgPq0uRb/C4BUzenYOBoZ1hX1QVyXyDqRBR84t6QDe7QsDHsuvTAsNZ1SM3fjSvHsWJPEqlVaVKnBuzadIJbF0tU/p6FTVv2o0H/cbA1NgAKsxC1fx8OPshCApFBTqwPxw6/w72vHZooS1hCZOejU6lKN1PptMtOf4hnom9IiRoK95D2MtkGlUxNevOUzbp1hEzZLSXRxJcMQY5++AkdCXORgmyk3n2GvIL7mPiHB5qsuIXNrhzXLXT5J8fJnl41XyaZ8Xsww288opOBig4ucMjdhv0FdOpwshghLkbORX/PdeS/iAxb+4Jmk1nIVD3khihHrIlxnrb9CZzs6iHu6FFseqELIpPchlGD0Oh9Avx2ncfFbB3oGpri4Iwh9NUnZXt5u6ItLHVukGmniadb9/5Y1a+9dJPPz0L0kb3woueMQW1TbBg1ENbVCWpLlZFScyAcar3Ewbi7+FtUE17De+Lp6XCk1BwK97a0Ngi5uHRuO1yPPCPrIds3chisa6mx1aY1fZWdxmKCQRQciQ0yKBAdKjMmERzEWoM2367UCZZIkvSbyGzo9XtFnD21Fz5xH8g2uji5IaALfX2p0ZzXpo9Mmlz2vCU3+vdPcPdVPoRpO8jbFXlizWTo892Vjpn2v1DThtauYsVV7HRl38RINq6oUbAafRCyBLXI609mkqprJ5X2twLiX+yGuUQ+vMLiai0QMVRKftW1gTlIkym4axLMS5rVTrYvxO8pdB933fsM+zrUuxo/onTsXToT7iGnAVjAeYIZIiN2SPAnTFUWBK1GTOQJUsOlZ94LU8ZMxuQR1pymLWS9NLEu228s1klMlqhbkOW1u7Hkvfj9A6zYvkuSGbKjVVfMd+qBuiQ51mDd5r9ARPhhNB86lpLXZP2EDN8NXauR5A0LQ6zDJnZF0tEoUmboGdZGxPjR6Fab+oZNrJm1LrumiSyhx7Fo+01yzyC+n9mvB4a0a4Ls1BNYcjIJR9K/kmU1qVMLzn/0p/ca5SMhfJuI0J2HsDFdDLG4Jpzb5iDypiHrpiwr7SwW7zgvyV46jli73ZsrPZiI35xH4wXn4O3hg8lEplDarI1os1jcFDHLXcnDBZlRdMsb7Auehzb0PFVZF4mpdF/UTg4DWWqwospV3PNdW3PxCu3lScmsU0rbOuH5Sjy96iJRnjFKAE3IaUnJE/lZ9jHWDw0cIqBKJlB8AXL8QwhKQz4Fye/moi59w8Y5i+UyMgu6/4UDoVPRsQ5lmsf9CHFt7yJMH7+SlCc9XSajMDIMlWW4CZFBe4GvE8LJmz5g8qITmEVmJf33PaWosWYT6+tRvhgaW5W0h2v04RhJrJjndyMxatmMQ6BZEmmLJmszJ3x+HOZLr9DazTxEBgRj3scq8He2QeMyubh06TQ2/N2RtBFNpa/Gxtn3gLWJAdJSriDoygccWboQ5kglrzH7MVpSepOoavM7rOsZQvz+b6w58RgZhv+Hm/P7se1DZcadWrgNkfwuVOnk5J7YipOHKuuizHUvdS3ulSNLXoHvj3bgl3aTFEiJlIDcwk4uYg0gKawOuviPxY13c4t0BfQxfj4a9AkBsajCXM0gTL+CDXPWIK2rtG2nZhlhSDjgumgXhpnl4/AsFzINubrsclzEmvmNQKljh9/Rv/pbrDnyWJLyupvN7+hV8S1mnHgso6GhDnG+6XrkBuY/sBmEqRcRcg+wsXPDFjuCUGZitedqrBDrw9/ZEZaVsnFg12ns/GiEI4t9YV7+q6QMom6DOhUhem6Eo8tckRIUiB027rTds1Tr7GRnjz9/LcCxfaexM1sHq/0CYVdTuRqY8RdYPTsYvfQuovHcU+jhNAFruzAmMPLEughtFhtixsDWyL0dJyExFBYNkXntEkk2QvwC4UC0T+2c17KPovsYaGKNupH3sVxJzHhGYyJPrIkbGT9jS9L0yWfNcYxx7IhcOgW8UpvAvEQMr9lNRlvNXluarj8uca6snRQhroYb77ay1hGhlfFiHTapUpW1gdAwVSF2PThi41E/9OnwKxJWDIRDUGUFfwgiDbpNvd5opwJX7i3pFVZWa4E5BYS5ySa0q/oVCccjEH7ooUSGUAeaE/BfPABN65ZF5s0d8Ak5jXbzLuCMMrtuev4YsOZuJkI8V2OjDLEWf76JP2YdwjPDJlgx3ArVvz6A37abyKjcBTcX9EBlwvRJ3bqlD6MSeU10NC8NbjO2Af3GYkv3+hSxpvcRUmaY5OFA1G1cExvSa1ssR6xzsT9gvsyaBhifA+L7kU0M8ejeKSxL1CH3DP1rIeh3RoC/upuiRvk8JF+OJ8myKm0w0/d0sSFmD7WCofA1oi/eQuxHEwmxzrq/Bdbr/kZzSyvM7NAE2ekX4XUiAzbMTQDXoNImHic6OSNxUDMIMw7AbNlb7JtmisHLz0jWeEzkdEx61A0359uRe5jauuRw1k4OEweY5Sqxki2X6B6z5y/l8ikphjwpmXVKEWuFdS058Cvfb+WHrqTkSfbL18hIv4Al/cYjtu9apEQOUcpRYpc2gUNQRwXFHnMLwGi7VcsOCyzbMR/tjd9hzzRXRBCmrSylAvtrqs636OWxHMOtK+Lp1UPwDz8J5jZd/OoAqrQYA10zb2xb1BvfU6Lg7LMWv4zfg/RFJXAj95Nx81Ik1p1xcXJXGHz/hIzUi3Dcdoe8LiTMQ/Rpgeg+2BWe1k0kJxYuWzQWCauZQZJjAzkBJPoiJFNbb18SiIViW/aVZO5niAwqQfA9FcOmRUqJtexAEMqg758Qc3AexsfXJ7Xq3M4wFPH1r3cSj+ZSV29cj2RxZ22V2EwqvPf1FgbWscWNEbJXvdzEmtHqbbr8FgPMZLTBGix0ygbrPG5k7VbeFvnG0c6Pa7qEIi3KVbKAZW2sDeiF4rYmESuG0nbmGl5fqyLWq6f5wa4eZauZen4O7A/pYMPsmRKtFWFX6BhtTJsUfSVtDxf+OgBXhraj5xFFDsffaES+U/FuOKy3vsSGgGDYMk6ceffRY8Yu2DhPhX/bcuQmH5DXEntHDURLUotNPGyyK353Ho0Dz2GA0wQsYQhxfiq8p0XivMxVrOJ8oEiE3/su9Gb3CRuXLMRClr0kuy5S66SuzUsCsaBGf8S5WlHjk0/N709WDjjAYEFrtepw2bFzzHmzz+e06iMzPyU3KhyLgnlHgViTdoJs0ybi81/Gn0L6ot851xdzTavsAKds/YlzsvDsfZ60TIMqqFebRE/yKGtnZvwCmPZZBod5B7HSvRsM9cTIfnYVS9rZYWtvxhxFWo4qGSB/TUx85XvwMWbaymvvKL+MM26ab+REWYzzI+tgosp5sQAgTGsC63VARJd1yIgazK1Foon1W6ueCLauDdGnN7hxJZo8yHqNmgpPUvvIrD8LJIQNRw0aEsbHYMPsQNjWyFO7bhvjoaK8ZkxR5Ij1hlkBEvnAaHYZ3w15G2tCXhy3HE8Sc2ZNd7dzwzryEE49Oa9fwaBaLbYZYn4+hB+vwXzBSdjQ9XNNzri90+AWb4ztQX9JbqRI07eFDyhTEL1MBE0JU/AfunN6BhyjWyMhdLiSCFg0rtc7k3bWmafnou+l7khb0Ij0R/o0YioWt/9G/v81u1E4ateIvJVVW5fcvsjI5qLJYTmnYg6smHLl93wuDIsjT0pqncbON4VDSCYW7rqJUX80hgBCPE3ajdbdp8JpzS1sHtoQP0ye5CXCyLibBCrG94QLO8asrN3cqzjjLXfbl5eIgTW7wSn+LYbJ8giZghhTVNkbNdC23rY70zGPuVWU+YbR5Ms7WxNKh2P2lOw66W2EoVvdcCMrVMJDUqKmw2r0RmxO/AynRkW8kePcGX6eH0uNWBNaRNlH0KA9Drs7oEl5MalpMFv4BDGhnmisK12Uaol1vc/YGBCC4OwyMKhdC+N+a4KW9RvDunlDciO4Ez0PTjHfALEhxnY2RbMGjWBtboYaxPUjTTykGpBvuHPlCBbTZiNMWwltn3LnNs0M8jUh1swJjzWBoZpYK5ASTYg1qZmaBFWkR2E6iu5juIk1DCIoAcI8ssRaTJcrT26IBeT6jK1xly9fGbEm58RyT4kNfvajKFiuesX6LTVuMez2l6cPPxSxPm7piS3da0mqIQi53aFq5DgWXguB/YH3nCvOzG4cjtpVJ8s40d4Tm7tIy5An1pINh6Wd/oaYDbPg9cGOdQ0uWxmjwTKwcsDOvhSWd04vISNzhPgFwIEM+ccm1oT2p+ht/oSNAcG4YjtZ2g85IkKQHlVzvjZ9k8TWwKvvI7URnlPQ5srioIywij/dwoh6togfsRU3grsi88ZJrB8wHoTTkNeGRMwbJHUOJspj7K9fuisn3srWX1KYEbr4y7ZqCbKyx7FIpPIDgBBH5reFS8hLhblkYKs435W1ITtpE+p3mQa3NVcw1/4XJJ3aitnjF+Gu2AKbr8XAiWVGRckb/xaqD/LyDeLU2skTayJawYpAjCMdJ6VP+X6KhwTJX+mD5DG5CtnOuFJtNNeiC5gyBy4NCtSu28ZlNCTWBGFlbKyJCmk5X4k2V1FFrJk1LbnRkWswYc4SGnUIq+/lsv7SnWUKI/snah37i/9gyQPWvoZUUusexwWOWB9Hls1TGuEk69YGWG95iSPB0/AwIkhyQCCcOycJR+L6sHyYzToECuOyEg2/yrrkcJbszUWSw2Kow0rZns8FQ3HkCWGeWBLrFKL7CPzDGsuTFVvIaGF/pDwR5eQg5/1THJ7fGb6HuO28Gdki6MZWiEl6QPMF8yiuQzz1FuM3wjUu7YOvIsZD0TRPmLITJlYT5RytZbmSCSnHfI3Z/iKMFptL2cK5Yf8P/VhqxNrvvSWiPLuixndAp0Il1KhYTgKLMi9prkWtQMLys3DpSgLO3n6AHbTtm9QZLBfJd67iXNIDnEjMIs0ICKJ8dLEnzPXZgjrrZgSsI1+iW6c/MNnGFHUrVYLw5QlYr3qswsmkZIi1+E00qjQdAUUPY6r8qQL25sZM3B9GrOkFqAmxZh8MACK0z+Db2hFrInSWrIc/1zxhiDV1+GGINaWBYh7CJMguuipJvvWvLSKJ+OrJvVEHjGcp6eWBclXroUnV7/Qmzy5DGbFmab4BEBoq96e9lRJrVSS5U/dR2NqPII7yxJo6PBStzVx22qlwmxYpuTpXN+cZYl3UPjJmBapuRZRqgk9NhemQ22yHoIJMLK5pisVNpBE/mLGlQkepdiBSqrEmovbkiKTiWa8cjI0101gzH+W8foqMV58AAyPUM3yJCeZ2eDNHUTukrA2U+RTbFp3Q+Ng0G8B21iQrLCaxlr0xk4sKQvlyAAEbojGgQxMYVzXEw8j+6Lp5onLnZInzImVmlf3oCNqEXYegQQdc8OxNa1opYj1H3AHbHM1R9hvldapTVg/ib0DNeo1RQ4N1a84QPt8ADKHtpRlTJpYpiJzMIMxFiOhPDYtArCktupwpF216sVNcEyHuvdHBpAYMK37BvqCVuGDjzpI30gnF7V/EkmNlHpJrUr97f0xuVRViCT6Egqk8mtSvq9zOmg476DmkO5L2nEVP2qwxKzkCHTYYYr1zPtwj30jMYBi8VNYlp3BSqtySw5klh/WekZFIVGFVlMgoxZEnJbVOmXKy0h/iTc43GBg2gOGHbWjefTaCz7+Ah2VFKgLQD5InTHsY7uC1i609fhq7AK0dlqFCv7W4vXmoJEoRi4tqRKwpk7cdF6agrhyRFdRqjqZ0CFTZP3HLdkVi7deQrQxhNN08sdboxMAtXFgDQccflQ+TxJBowo7amr62F2YchnnIDcrGuk4ZiL7rs6I0XI+ehyGnfyFJVOPCbxCUl5pKZKdGoU34LerbWk9ZV4uUYKiMhDAP6XVlxgGYL0tXTazdTDCn2Umk/qXcFISInmExuoZSN141zQAAIABJREFUDR61qdnjbMYetJWL6UtpsvuwwuJQV99VFW2clBBgFtYcpiDC91l4k1MGxnVrQMAVWpwuV54wJK2vhq6bN5MbL6OxZjmdgXLmWm6jmliTXvIL4hDiGwiH2tSGppVApzdotrY5Fwc2zIVPshliQ10gvLwY9gc+gbBvtiNOebIP6bWvLCIH+3fJVabzVPi0Za7sFe1L2RW8w2rPFQivbY3TEzvB8DtN7Mvk4+jG5ZjzuAXZxrpybSDmZtHbrJ5Yq5vzDLF2L1IfAcnV7d+flHrLM7aGm659wYBm0hAfjDPfgXuf0V3ioEdF15hjwzZLYOyT7edexS75a04Z4NWtP1ViTFk7ub55ctwfFsPDOEPicbeB2mzGx8xEWravRO6gMBGdqnVDXQVnTSH2dDbBMVlTkAIhsp69gU6FmjBmnPrkGkdhWoktX77eQqc6tvAgr4ELqAO8wV682t5T8rXs+uZ0KOJwXnx6awO6bX2KCma9cN29EwS0/bSPZG5zIUfNVVXrtm4BZU/dQjY0JW3axGijubSgTFSMgSM8sbi9sYKNtawpCLOmXUd4wr8946BM2HILATwn6zcYPA1rrWmnWlC3QpfVEGup2RfVd+LmrQ2jsKGJ9W1LRyS5tpWTR/mArirH70yEBKxCRHYZiIkIW8smkGFDxR8S8MfcY6QiiRVxiB4vlXWVBLGmtfCqsCo6sZ6EaC3kScmsU65ShDg1ywRDwosWsq5Y8qSAjmIm0xwmeILUzEuIhPVe6OWzDw7zTmCrVwfl4o22XVdlCsLIY07nSDo6mHwFjPxnDhzU36noaZdI2WVCmtCOP8SWe0yEJAUTV4145s/9UqlprOWjgmhCrBn7OMJshNB2fHx8EeOPPCY/JclxzQxSGzFwiBNsG/2KsoWvcXzfDix73AoJoY44Om8+rrfthcltm6CG/lfcSDgCrzMfsWFOIGwr/80i1mT4ot0f4D7ACY5NDJGafJ50IFFtCgIwzotc8SCz0+7gWZ4OUg7PJmP2hhyMR7vqZdG0ZVOpHTl9bdI7lDviATNJLT22INStBcTp59F5yEx2XMqCbCTffQYUENdVHrgxcg2OjTWDoIbiiTJhaWP0Chop47z4ESurNSAdm1QJLiaovGfocQxsk4+EPV7wCc+A9KqYWjh/3bFA+LEwdKuth4ubBsM9PIMzaQ4z/qL3Gbhx7ywZycKpX3+Ms2iFJlUF2hPr0HmY9b4eFjl0QePqZZB2ZT98rojAbKzITYPbX9sQRzsvWteuAuHbR9i86TzMpszBWMm1tGqNNRHeithUgz8aYIG7M2yrf0f86U3wuVkGARNnwaVZeYWVLsyMgXnwRY641UB28ha02fg3/S3YWnOt2qyeWKuf8zlF7iPZadp0SLA+EZvkTTfeP8DdZwX4mH4A/UevgmvocYz6rRJqmv5GhpBiNDCEk+yxJRPRssZ3pF4MR+fhS+TiszPxrh0R/2KrTGQOKeyarD9l4pi4ylbVTuK7rNsnkfylDmoa5eL2nmB4hccq3DqpawNj/2w3ZQvmTbJHXWTi9OYZcAk6g+VxLzCqlTTRE2P20nb9A6wYRJkpMQ5I1b2Vm4cwmiBds5k4vNoOZV9ewfSRf5He+ox26LCbEVwP2WPjIT+0NP6KizvHya1vDqQUTIuodwjTJqfjOWASuAifH4b50hvQI5wXB9ugyS/fkfX0Nlx3P2E5DKtctxKNcR2sntgT1b/ex4ptCWTkDsYUgyHGLvZ2cGxVFwZf0hG8+gwuyoR1VWUKIhuyznPwCDg01sezx0Q77+NIsCs2+m1ATO2W2DC4HSqJXlBOz9k6kvq55hLjqNzcshMW2TZBxoNzCvtK6vklsD+cg2ZmHTCrZ3NUL5OPew9OYVp0M7Ux8xlnS3bITuqAHyGDDdM2tXWVBLEukw7vaRtVYlUUYl0ceVJS65Sc1yeP4lPN+jAseIU904aQjvmsfBIquF1JyJOU9T1h5dMCG3c7oWW9GnidcR6rhs3EWbHUkZCJHERE/tl4aB4qi7KRV6hD3nYZNbBHJ5nEcUxAApXOi19vYXgdWxwXU86LnZpWh+jlbdI8r2XsO4xn5SCgAZBJSLf6kB9aVfybdniExHmRORBYeqzByrEdoP/qPMb2nYL7zdmRV35uuqx560qFWB/bMAd/fbFD4hRbzmstiaZBIVHHN1w/HY6hx99RPRAbYpK1LlZf+YAQX8Ie9SN2bFqFOfeIiUM9RHikzR6jYV1LB9fPb8HQw1QoNOp7ffiPHgNXIhQfvSkw12fIe4GINWEIoW3BCQ2Af29dzD+epzKBiPJwe9JEF2z4ZRPFCHHE2wQuW+WSaMiN19PY5WjtECj51dB5DW4sHya53mGihMgPc+9QOScnWvMcL+MgSUQaGFSvN+54qbHbLEjHqrGWCDhE1VKxvy+8qizGig9SMxXxlwcIm9xB8g7xHuHsMcFeeXYq0iHxsFRjyXjCc80Jrt8Icmi7qzytraEjejwuB+hIAoizQ8wR0+BTGlZsjpREzSDaSYTK2z7GGW2qUo5UjEOTFFMOopr7FBHr10jmDPGuj7MH3NsSoR4VH4k9OGGKVF7OwYeOcPCWzCbXUKENRW8zF7F+Qm54IiaKgyZzvoh9pHrNJCAIxLNsT5a3OqMBkUdH9vovK2kXJnWdQCZCYh6XRSewWCYUE6P5cduQiBVy5J36RpP1xzlM5I+atDMl0ghWnkwZFgjYEI6pg6iY1kVpQ1JUALqMXiXznQVCDm7AaLmsboy9o6z2KCnMDl38RWpj6WbGLoepjAyZETgLp+YEwTuecoAmQl+NsXTCcRpzI+dg+FVai7nPA5Ee2V+J8yIzn8ZibRfZDKG5iNkbAo/LIriSDsFVkZ1xAVNCzrJsia0tbbFsZDfUIG5oiKggatZtVmoUrMOppErE42zTAJFxT8A4JjLEmvBcoAJtUqZ/22ePgzWtzSfWoMPVdrSpFscayXuBTdsisFBmT+lo1RNhf9rgw/296LZRamTr1OP/UO5GAt7YjpPrv+y8ykVcdDjcYrIl7ZnR+TuWXiwjs68QIf4OY9r2O5J2Ey8T4TIDujdXPkmJg1XqHrQJv8t2oiZM0qIC4XYxDyHTAuDAyg2gpi65fVE7OSzG02TVWCnf87m6Wzx5UjLrlJ3QTdfcDetXzcIAS80SaZWEPMkm5KLnBDLcLfMQ7Ti8bQk6NaJuNhgHQC4U2XyAkY/qw+2J39/G0unjsfBQqqRYIpTusdXz0ZbJDi1XofDVeYwxk8qT/lMWouJKPwjDpX5a8rymQv9FuBDugaYqwhurXAw/8R9LgViXQG9zhSAtIQ3KcSeIIYL85xUir4weDMtLbbfJmgvzIcorQN53wFDGrltZq8hENGX0IJAvR2k3hNj6pwm8Y9RP0GIhIcpGTh5xgBDA0FBNnGQlFTHRE2Sv2ZmskepC4jFFEk4T0DWAoKLyaJPUO0RTDblNS4oFhKqP2VfKolyh8jlDFEPMK11AUKYcZLIyF7l11JwBoF+pBJLHqKm+hNosW4smc76ofcy9txG1Ok6H1/b7mKck5J46oHPe5wB6gIGBEQR0YgN13/zQvxMZT79+K9aalLSXzJ76jepvBY51Q0cNuuXOzqBG3DYtl4mbrbL/RPa3AsBAIFC6LokMrqWJN7kmiTXHSsxVhHWbJ0ROIWCgWx4CFenAyXq+AwINZD4nZsSekq8DgYFcArH8XFIOGxB7URESRYlyPyMPejCUL0+2cnqvgq4eBAZFKFybSf8j6tISK67uFEuelNQ6JdZPXh4M1Ox/2gwH+Y2m7SwQQiQi5I7qfVjlTpkUhlpd/CFvm63qG/EXEfL0iLUrIOWU2ofuj0p5Qrwj0gEKdbTmNWrb8RO8UOLEupHnrJ+gW8VvQnygD0yMDDkLYsw12nifxPG5Vj9lgPPsextRv+N0havqC7OM4HQustjZE7VBOOTkeUScPKfNp5zfPF41ixWX9t8y90oMoBIuaIiNFYIG9lFSKqMRscCBe6fRXWUygRJu2L+uuI/Y5tYAXnLe/4zZzD/h7JOa+Rr2wbJadu1B59et9tj9m75079kVPr278/KklAeVibx0XLwEadnjpL4dpVzvf7n4EifW/xUwk6KCERR6Bw4rN9IpT3+inpNmHD64XKk3li4fxUpk8/DCEXyua4929FXST9RqLZpCXUEnNRgHH1nnIy1K4j8pPgKEAF/quRCJlUZgQ5iD0gQGxa/p310CYcYxePZ1uASGY7RMbGvCbjP6ai569Gn7Ux7mNR8Vft1qjtV/901enpTM2McuHYQ511ogKHQBOhY1g2vJNOE/VwpPrP9zQ853mEeAR4BHgEeAR4BHgEeAR6A0EOCJdWmgypfJI8AjwCPAI8AjwCPAI8Aj8J9DgCfW/7kh5zvMI8AjwCPAI8Aj8BMjQDjsFZSHQE+smePcT9wVvmn/PQRKllgXZuFM/B181lfi4ZyfDx2jJnD8TZom+0dCLn6fjLUXMtDpDzuYV9bEzbUIrSv8hEvXruKtTLiJyhVqolWjpqhRsSh1fcOdi0eRoPcb3K2bqGkA5V2/3XI8jshkHtS41aL78KttjYhCe8Rn7IG5XLKarJu7cfZNO4zgCJ+Xdfcktu+OxrOvv6B+i9boO3AQmlaVJmAR5zxB3JmbuJv+EKkvv8G4VnN0duiHTs0qSZqXnZ6ES9evITXtGTLel0F909/Rd1BfVjma9CVpzzq8bTkcPWRidjLfqWsnu3wh7kQfQ1oZMwyyN5O2895JHLv3hR1ZoQDQqWGBgbaNpbGYlaWS1aATDy/swd3XuvQmUg6CCoao16gZmjat8Y/Y04rfXMHqrQ/QZfQ4tJQZVw26ovQV4aMNMGl3AaoyNGpUfmEukpPicO7RCzJig6BCFTSr1wjmDZuRMdF//qeY61aug0Rc9pOJCUh+9g0w0IORcXW0rN8cbRs1gqG+XJjHnxycnFeJiE7JQvkabeDYsiartcK3yTiZ/Bw6Ri3g2KZB6fZELr5zkfcOue9Lt7GqSyfk+I7LhnCe2Js7Ix+d4XOL3S2cdtN+b07Za4sOK7yL6RgvROx6Lzj47CM7VcZUMfuqfG+1lVXy7U3auxKXy/TARFYITeXYFhnXgkzsi9gB3Y4eGGApjVfPqqHwPgZWs4aqJC5azSUOfmKgXx51azdCy1rVtSqS9VFx10vxW/BTlVCyxJpOJ8vEFOXqqW7lLkhe0OMfIQvC5/thvjQJAVPmwKVB2ZIdiLw0DJuxjUxgIP+ETPGDQ4MKGtaXi0jPIMz53lFtsgD5VNgaViB5LSGsLnr5f8LOa2/Ru5n0MESEz8t6chzTu07A+eaKgk0alN4eI13ysH0bEenDAtEPL6IjHedSGkvUAn17fMOxM/fJeuccfYkpNgQW0jiheua90LXMKZwh43WqTlctaTwZriwHD2Mj0HP0KrlkItRbmrRTFrOUvTNg5b5BQZhTSYEuKsCr01waXeXjzdVo0H02lMdZVjU6TEY+rnccsfPaetb4FHWctXlfmLIKJlYBWB73DqO4kgJoUagmqYrVFpv/AkHT1mAz8aJYH10alUVs+lfqM7EhjizzhbmKsGxqy/8hLyjL9lnUynNx6XQ4XI9TMZM7NKyFst+yEPuCOuCS2fmWT0Dj/yFyzcS5J+JRE9l0pWNJx75O18MP2UPk4zsXde+Qz5tQ1KEtwfdT1leFlU8rxGfFwpwzjKVs+ul/llgLyUzB0+EybxNG21RFxsfa6GurWsGkraxiE2shtlY3gXf+SmRlu2jET4qMa14iOtXshg8Lr+K+hyn3CNO5J3qTGVJLMASjCn7CJHYq1pQr7nopVuU/38clS6yJ/uUJISLiQuuLcef0QjhGV8XRIA+YlxMD3wsAVjzTHwwIEcuzoICKVVrSD5OVzG4cttjVA/JzkfbgFOw2JaJs7c647fuHRouVbBYRUxXlNYibymzQntjSncrMBjJNtwad+3oZner0hmDuBZzxspB+kJcII+Nukn9LMy3SP9Hxda/03YaHkf3JyA9COpukbDa4lONrkP7rQPRuRZ2GhU+i8IflaDyTJKsR4tSqHag92AUtjalDDpMi2m2DNNOcsp4wwpT5u1PoLWx2ldkUNGwn8z1DjIl/y/eZCPZvHToCTy8NVox0IXMZQaWq1ya+ORWqzuvTOjyKGozKBYAwJwvXokLh4LMWgPJsgxqMtHavFACiAhEEghLQANOpcKkkLyeKpbHOuhUB660v4Tp4LPyt6SQlhbnIeHwFY8ISsWLZX/8DxPobDiwJ0P6miR5RBgtdw1Y47jsATZibsbwsXLq8G66HcnBk2bz/ATykUzQ1bi3sDzwnfxjgNAFLutQm/59JVU78PzvroHbTW+1Xhc/hNmUtJAnFirp3/EQaa5BrWUdlbPg9fxpBa401vb6fRPWG5VL3Ymmsn+ztCwv3aribvQW/qh0k+oWiyipl7SXMT1BO81wM2uAqEgGq4kIXpGN4dUuUOLGWz5paCIi+PkLQ7K3YKa6pMimeRsMgP9+Lul40quR/56WSJ9YyfWcyz8UoZFgkyGMWoo/shVfcG/ILg9qm2DBqIKyrExv5N8RFRyCl5kA41HqJg3F38beoJryG90Vd/Twk3ziORdtvktphIvPizH49MKRdE5K4ZqWdxeId53E0m8rOOK7fSHh1b07+TfwuAdO2v4b3JAfU1RdL/u0x+ndk3b6Ec6lZqN9+KFxbV4XwdQIWbTuMHS8olupiNwD/z96Vx9WU/v83SVnLoGxjGRUpvoT5TWXJNpShxb612AojEkUUWm0l02LshDAjWWLIlhhliDS2Qsqg7GVoUbm/1/Occ+69595zb7eEmXl1/uJ2znk+z+c8z+d5P5/n8/m8PSxNFINjduDWHj4NG8RhGQXY5BqAkJYDWOYvRjmkbNbandFiJsBepv3gZzcIramnjev7ODj30GUeKMnFydOH4XIsm/7X3LgDxlpYwcqgLg0F2dFuODxa3oXj3gz69wG9h2KNnRkaKgHYqRttYeGRJ8jglvVnGorVXmGfiw0imuxA9gEJExvnUQg58wiTpY6zEvwMYRM8FmkvlvHK+0mGwxMsb9wJW8cfRHaYheAMIRTOjb4ZqRrJSGke0v98iOLSm5j1/Qzor+UD64rIKXoSh0adJqK7WyQGZ81EcD6/z8SzYbFvDp4esFY6s7n65nN2ZmL5sK8qYAVYYC3TLnlBzoVgGP7gBx6FdWkODq31hUPAHtoGoQPfHzoPvdja0aRcW9Cltpj4bQlW2TlTRsOu1iuwkcdyVYhzUctg7bqBvoMwa/0SsAS92ZML0ZPTmL3oLjy2zKDfU/T2AX5dvwrT2Ta/t3bFcAd7TJRhC5TuNGHjWrPYC8Gxd+jm4MeZeQiP1Mbl3O3Q1xSBHKX6hx/AroMn6WP/G+iAaTNnK32n2KaEukJPTSbMoaQEEIehvUda0h6478lg2O1EWvCfPhnjOkuY0wqfpiB0Tyw2Z4ro36f11cHzt01YOyNCbto+eKd/g7BRPcXzPjftAJYk1UPg1MHQUWPm6rUGvWGCm3CMYZjK5OdfAS6f2wOvmEwqi7lxe5TeuI8GrK0gYQYrYk7jzI0X9O+1tBtgcp/vMaOfiZI5nIMA13BsERkgfo0j9AS89PlPn0FDVweaJY8QGXEQHcdNQ3+WkZDYlC3b9kDNdBIcOZ1UyiYPRtaJCAFbPRhPL+7Bz5fuij3oxG45/zAC5i0Un96R72v1aw1Yt3+Dg/f1ER/iSD3uifvcMe1Ge4xt8BC/iL4XMykm7t+E1LZj4crZStZ+JqgNgY8lYTFU8RsVP0JM7D54XHxFT0JsejTGwZRcBLj7YGwbDbm1Izf9GFb9lopD7GmJfqsWsP/eGuMJyy+12ekY7x6F4ezzqhoDEtbgHxCO+KhjlIKenOa5TZ2N2RPNUV704vWjP8Nv4kI63wlD30rPqZg4zAivqT0wxSpPjnOhEJf2rcB8l3W0jcEOs1EWFYaGnA0tzcG+ID/sPxktPkW0d5uGH+dOhIFUuGDOhb1Y4OVCmQHr2zjApmAHfi3l205Slnb21JW0HcAKEYfDMKFPY2H7/yQOo4wmUvkHO0xC0/waGOsfgV6t3lbIVinSdXnyJoQ541Z7H8y0aokHx9di6TFN+IfM5K1nqfuWYu2drghbaot3ldDrBvcAtHddi4FcuduiTOxbvQjOwSfoaa39TCNERe4CV6u+MjZSsP8sPtHgWHjZm8gJkWVsEx6wVoahwNqSDqPH4OvnV3Ag9R6KG/WCp2U9THbfIR7vsliL2NI1NxtjTKdCrN2STLGbuUlv+I80x9OUWHjFpDO2UczOquqM+Wfe94WAdQ7CXcOxllCO29vCpEEe9kefwO7X2ji00hPGdVmqapZuXKNVfRT9pY3Da2biVZwHnM7VQi+z7zBJXwt3bxzHmpQaOLQ6EE3ubYX5hnvoaGKKRWb6yMs8hznHsiGhzT4I48AM8XExR4nLfZrvtEVo0Wc6VnXNhJ7vadTS0sfaMT3x4dHv9D0NTH5AqqOp8JcUHLg5CHYNx2YpYC36+wq+XxyLh+TdE0zR9N0teO24guyGFrjiPwgNUcAjPUFZLoLdwhBJwL3VIJg1LkLikUTsemWKW+EDEEeogYmeRFpYYNMVokd/YE1KIQbJTCC+0MzRn6fuXmSHDVE4Mvc6aWOODNjjvNOyJBUMhWsTXMjdzjtuFL3Nx7NnWTgX44/pASchC8hJ44Uvc/HwyR0cCrFBYKwtLmTvkIv3Vigke3SGtXw6d5XlfHcVs77uj/39NiA7ZgyOO2nDWQ5Yk77pYVesLfVYa+u2hYFBawHPxmv83Lcdgroo16t8XxQDawlVty8y8lyhgydY16QTlpZ2w5pdfvhW9wX2ujsiMs0KFx7tgXF9EY+ee8HKLfj6/Um4eu9FTcN1yEpyoH04vlgbYyMAxxXRGG9UgoOLHRCZBnCMnFw89IXcPTDWfIXtfdth7nUrrNnlBAO11zj3y3QEx65Cbt50wc0m2ST1aT8Sf4qssGbzeGi9y8ShLT6IS7MVA2tC2d0rrCFW/mgG3foipMaEUBAeFP8YM74VBl+E0n7Anlews7TGfPMu0K2nKXhCkxjjSe2Eg5UlbL6ph8tJvyIwpQZ83Lzg0K4eRK+SobfsCKXA9rfvCc03j7D/0DUkS4UgkEVn2JlevNA1DvgxISdSdkrJ/ONkMTcxxRijunh4KxVrUl5iIAusqR0KvIXZQ7tCv6kmnt69jICLr9BpoD2ODO8gDEJenKE2ynGiK7zLq+HOHgPzQF5xBpwW7ACGT8M26giorE12xJ31yxgbRBwkYlvN/L61TldM7dwKGniJ/XsvI1Gkjl+ClqO7AhpjZuPUDIcWdcS8FYfRh1Ckd87FoAXRGDXTBc3/WAePHCsxsP7Vxw+7+jhL5Zgwp3hebwaw300SQqLYRrJ9Z21s94Zv8ccfydiVKRID68Ic/tqRnhiC4Sc1sXCgIXTqFiPt9wt0g+Y5wwPTDbUqDay5cCnvlSNg0Lo2cq7sgkfwCfRcLnOyKDMqElbrwybgOSzdguH0bVOkX/CBd0QWLuTmQ+2XgTBfPxVPksbQucrdO2RGCCaY10dWUiy8I36D+NSPtalNFgWjVycdiB5fRdjCtbhpuBJZF52p/Xh9wQ/tfgimm/owRyMUZl7EpqXrkdFPAqy5dmaviMao/6uL5P1z4BGRjZDER5jcRT7GmGwqfuxohd0fAAevYOhBBAv76Xgc1rACtko4p6B8eQuxt29zbHNk4sw55kfPA/exiKslX5yCkc0GIJ895b0dNahiei26iZHNpeOnOVsOuK7cgp6N3yH5aCQiYu+IgXVlbKQyYP2890hsGdwCKKmBp48uwX1LMloOtMd21s7k3tymFEOBtRuJbCP6rWriL/V+SPmxFQ9Yy8+XlbDa/4Y+5WBljlZvbyMg8ZVY1OlWFmial4yAi0UYMcYVq8xZp+I/EzeXK9UXAdbcEeYmnyD0b8ImvBXfpMaTGtIedbA/dDl8ijtj3+SR6Ey92MTjzCwmAy2dsMFST9y5/KdPoNGoJoLnhyHGdBSujusq/tv1EwtgG9cVyaET0OAZs4CdWONJPTwcsHYe4whXc8bjTTwc8ZsWwyXtG8SvmSn2BKUnrYfVnkcI9vKFTTMBVzALrJ+bDkaQeUsUvXmGyxfjEHwDmDN5Hly7kl36e8RHecHlcjckh00QMyAV3o2BcdhVbFrii/46xXRhOGriQhe83CuRMI96DJ9ZC+DQQZvtVwGyn7xFmxb16b3+OtZIdDRlwxTeYLNPEILrDeJ5yXkjgTWcxjFSRkNuqAiDPc6rrDlgJRI3OsJASwNF7x7g0NJucN7uhMu5odQbyV2pG7Vh4cH87yuXWNxa0U8GiBXi56bNsbCEuYdHiV2ah9yH+SgWv60OdFvr8AGtAmCtkpy1nuDnAYZYeH0R0l4spJ4Joc0EMaCmrpdlNOSGC9nL5TYA5F6zyNkVPA5VBqwBJsb7KwpI6ye4wXDsVsTc+RsDmpG4HxJ+xcTu9d+dieVWX7HAuhcu5y4UfwsuzGbrpeewbXAIjTpNhdP6FKwd1555R9lNzGpqjrgJzKaAFw9d4wpdUDSCkrDbRRIbWJRfDE0tDUEjk+CnDZtgK8Td24te7Bz/cHcXvuqpIBSEhL/8dRTNu03A0NAk7HZUEINY/ADBARsRmUc45ZmLeAstu/fAONPvoFOXnESdh57vcbhMnocFdN6RqwCbffwQ/s0YpDp2YudhGxwOcqWbEXKJcuKgJ2Uf0hN9MCy+H9L8JWOWfwr3rtz5p8EC+N5SixexAyQUhJvjPAUSr3vJYwQs3IRdSkLIONsV7OkDm5bsNyh+ibsv2Xhz8lI1Tejr6giDPJmj4craZJrnIWCr5QZFSQmy/tyOAduz4O+2FOMU5Lj/6lTZAAAgAElEQVRIn0g82e2OqXe7Yum39+Edb4jUMFvEhy6Bd/FgMbCWtpXcdybyyN6jzEbmpW2E+eZsCSim8+EBxrttFnvguM0Pt3bIfrPC15dg7P8b+nAblUp6rHnvLQVERbfg28YMkRbMxl8oMEv0ZD+dz7YrkrBNan7mZWZDs3UbPIiRJBVqPDuNRgYjYLX8LKKlQgBJKMgRK75zgspCwiaQh+NBbTE22JZxnNR6guW6hlhvEYqMGEdxeJx0zLIGewrIA6YoxM99m2OV6XFkrvhO0G48iHFCtynA5RfboU9Oyti+qWyrhGLIS3PKlVeTTeCU6OA11vVph8CmEr3nHJ9HbW/cnTc0l4jXX1X0KpOYmJPgBUObSL4jQVnyoqo2UkizJemY6x6FIwJ/0zIdjOMj+0KnZg4C3JRjKJ0P6XByj8IH08FYbdcXOtxJmcx4l50vzLxuhRMrJ0K/LrG3Bdi5yhd+f3fDsSVjWZzF2Oi1jayQ4tZb9dBZwZH0ZX/8IsCa7Pat9r8U7LmR5XQctmxKF6xj37piqwUbO0w8m8SzE5QkDG5ldlK8l4vUaaxh+1dH5IC1UeADxPOOlRmPh6+WNdKcJd5pDtRzR4PyC4fwwJVd3InR57w7su9gkipLecCaGZANkRA6A63l8DwjK19PzEInWVgE1MxN3uTnGC+VtMi/UzHYu33UG6YTwgRezBpeaeNWVIT8d3nIurwHfccuh+7Cs0hfKBXTDaDobT6K371G0i9BGOu9T5zgWHhjFZr3CuS1QzwwvAQcBcCaPFSenGpHh8J0ygVEnLmHEe3VUYzH2D7MDMtLVyL1yFjoaGkxIL6oCEW1NJl/lxbi9om1MJ2wCj2XJeHkXD4AZDz3g5DxYo6CDHyhYa86sC49NBmmzjGCc+fboCTEzzDkGXxuIeZCY8hJg23tfWje80exd5p72W9zteH4kPE4ie7uQnMxCH5FPfELr5OQEQfMH9QHXUw6o3dPAwXGjzkRmSNzLCybvCh6eg1rgvwQsP0Mrz9y8fJyvX2Ppw8z8eejbNx9+BfOX3xAjxZpwttKV7R/GQfj1RcFdaSm1Qtpfn3pSY/sHJFfDFQD1srmn+ivo1QWHgAmYFRq80zCMmIO7YMHGxbHCa4slphsQsh7pe0Rl5wt7jiXzFnzjnxYggywrqxN5hKoZW01kYEeKR88hcNsOB0nl0IbCkAMrENc0T7/NHWkkIuxow2wP9S7UsBa2TfKpja2LuJDXCWJnuUABRLOFxoTi/AbBbxxxp1CVDYUBKRyxFpfccgV93K5XBepVrkQtK0pf8OuPbvZlvq7NAAUsfkwZINtJ7b98smLqTHr4D91KQ3LkFzsaRNuYEJzc2hEXsXWcZK8FqF2hCYhOTl7kiScIMidfHLhYlzfuJO08m2VgMe66Ga58soDa4AD0kzbLyjQXtl2B55EMSGBFdarDGgW95XdRNCXytxTeRspo3l2vosGjsU6ckJF/JnFhchIP4exe1PRwGQUUsfVpadYnDea9wYWQxmztmS0py9sWkoBknKBtbwtJU7PsamWUg5AFbCLoFX/5/34hYA1Y8jCZw9FK7CuSlDUgjqN20C/8Qf+wsPqjQPWjGdXBmWyA0d9oDVmd2kM0Xu61UaN2mSi1YV+29bUIyXnsZbyUDHNMIuev85YpDpKPN/c0bEyYE12crB0wjZLPeTdPYTuYX9As50ZzroOBSMuM3CWisyww9YYtcUy1oLoPdCsjR50yPGy1KLL7fSIx122y8JVQVQYnB8JrElPRPm5yHj4DMXQhG7rhvhtWkfM+0sSaiA01M8u1oZtxCJkvFioAHQycdg7psUic0U/CmKfPn0jqWNaCmi11OWDOSXAujw5Hwt6oiWSr0h8ARfBihjMQjRPcwcyoyTx54yxJcC6l5I+CmlGGbBmPCfLS5jFiCT3kJCbXWfd0FrmVZotOsJAt7bKwJrn9SZHxH7aGHNNCFiLQBb8c/sPI/74SUQcPEVbVrzYC/eHB6xr3YeXrgkiy2yx+Yg7ehu0hpbWO+wdbIiTTgKes3JsZ/qVTbCKyqJA07r2SboB93CYALPGNSF6z+RbUHtQ/yt0blFPcPMpehYHPT/JiRbxWNskWfBOfoQ81nzPM3/+UZsTlMQDwPx52wJHNi3G3D9rw3XsaNjoN4duwwZIT1iJUef78rzl0irgQso0pcNFSMJQYRGgXgtpCeEYG6fJxE5ywNrTB2M577YcsK6cTVZUmYhzRGi2M8ZGWwvoN9FGww93MXnJPqVxx3z9FlMg7XG/E5JDHaCjJmvbhKqrVPweMbCWzgWSrXIgvXbUeghvt59p0lew81CYNdeBVv23+CVgHc72cWZCayrpsWYSoAGfTXEYYaYP3cZaNEm839ZZCk/BOPC5/8bfGChAWc0DgHTD/KM41IAZU3xgnXPUHYYTtsBm0Va4j+qF1joNUXhvMzpaXGQSj9VvYEKTcoA1205g9Cn0+ro26/lmRzApQ2ugIzijFQHrCtkq2Teza4SyjYAQsAYLyJ8HJuGQ9U007zSVF8pYUb3KgmbZvlKxpauCdPir6mykOFR1Gn62YJO+WbxDvMT0hHteK8xw3wFlGEpT0biuBLAmc31Y/LdSNk4F7FLOOvBP+fMXA9Yk3iZ8SRAsdSS1j5mBRY4whctRccBaLq6wuBCo+ZAeUVwzsUWqYw++fstKADV1xuMtGwoiBKxDl8PjfhdeuEZu2jaYb76HYHcf2LQROP4WSF7MurqJHn3WMxqCP5zJ0QYzcMhCkRDqIOCBZsG3DLCmuvLyhaV0CArps4ZIYAOiwuBkJ2+PQ1zpO+HhSMIi5pVJduiKBq3oQQwadZuCEZtSsGUUE1pQVCSbhf4aG0a3w6JHbJweyagmiXfSJb7ZSh5cDJtKk0SB0RR6Vk7Oojzkv6shBu4aeIUNw7ohqOlK/LHVETr1NFgvNckok3ojK+dVZ3YDIPUnuVAQNpyljk5baCmIK+XiqEk8Oz9BshAJYRNh431aHCLDGOPziL7xN6xkF1E2250z+K+Th4slux0zH6ZTNtPn+hXuoIurZ3QmFllxSZZPsLJJJ4T0EQDWtURy3yo5zApDvHXlYurFC7VTc8y8w99o5aWGoa1FErM4s14vzQ2Z2DKak4GJUT+vBFinpSRB29AMrelxouTiwqnIqc9ozXgKZh0nzoP3tzKJUmQfr/6egtk5aV0RHzJR7KVMv7oJltuKxIk84k2tVNjW9RPLaKUjJiGbvwlmpBEG1p6zFmN6h7qswEy41u8UhOnQObxU3QY33STH48SbM+q8lUJgzR2lLnukhmB3L9i04cekk1j0/tG1GTmRTj1RnaRDYwpuYvzCaHECJY0dr4RNVgSsOY96yJIgWHM2vuAmBi2MxhQlCX1yCe/FL/GspC506pNKTsKgOfDrsVLhf2+wc1UgAqUSHMsLFyHAmiRM/hLkKYn9lpGVt3aw+tQY446fzbmxK/1NhYE1yTd5+CwPmjptaU6B/MVu2DX24cnOweI/p25sgn5bt5YLrHlhdIwRBjQ1+Z5VFvAGnXmEGeLkc/68Y2yMHjLy1orDFQtuhKFFL3bussD62VL+iZ20nMyJ148QTORm7ZSQjVYErFW2VUKhIOwaoUxeQWANgClJ2x7Dvr+GI/FcngsjuRCwVqZXYWDdAKey96IHlxT67ip6t+qPGaTcXvsM6mkvz0YSJ9fDlzXlwySlFawgeZHkcJHwjx2kDPLSNhRYK8NQCjeMlQLWsl5sFbCLSqDgy9/0RYA1CjLgtHAHTWQhyYvmLRuBkBxs3XIGRm5LMU0mHEKiJsZoksXEdcxE2Oip4+H9a3Dcc5OGeqj/vhJWB/PRwcgMiwd3RNOaJbhx6zjc4zrQmtCqeayBvLsx6B52FR1NemOFZRdoPL+CWRsvIVurF674WcqXXCMCypazYYW+fmIV7I7mg6sVWfjXQRivvswmRvaB/lcfkJtF+vBAkrgpfUzMLoAkqSp41lCY1H2PK9fjMP+EEW6H90Wc9L0CC7twsTTFHlcC8tL/vItivMJBPxuExDvhyFknaGk0R5dOTOk8cjwVd/Ut2rTRQs6V3RjjugE1O63EnUQXxhPNxvyaLNuCkf0704S75L2hmBORIK43zZTLi0XAz4vRu8vXwLvbbBIeFCa38KZLaR7S/nwIlN6E7/czcHnSehyZZgRNHcZrq5KccvNPwNPKJqyYhu7GoJ56wLsHOLh6LELigcjEFxjP82i/xrom7RAyTpK8yIVgcGEawlOeadcl1gmb91hCoywPeY+zcGhhID2K7T73N5xexoYlvbuKCa3646iISV7sbdAURY+vYeMIF3ROYDzszOL0ltGtkQ5e34qBtfM6aE3i5GIW0oXXuyHiSBgGtKyFc1vGwJkkFrHVXmRjrEkM99iNcRjY3QCapZk4FDQEPrGKTx+4+EGTGesROskIWReiYc+WDqTHvOo3aEx3TL9l+HWZFbSKbom/v+JQEKbKzgoA9oMsMKDDN9DRFOHpg1T4xlzDfVEnJIRMRGt1SVKhnaUV7I2+hkZRLs4n7MfBZrNwZHgbGs9Nw0VEWpjUozEe3r+Pc3k1aDgJV8Uo68oaDIh6DduBVnDoooXrybFYerGICTmhNZbLB9aa7MK1lVQlmWoDI40cJlE7rwabvNgCR9Z5Y+69xlgzdSSMGhXg/NlommhZXlk5Ekv+ve9xmk1vO/B7OHRtB40PBXj6/B4OHLmIw69rM+X2xB7WVgifNRhN393E2h1MZr44dKHSNlnYCSJ6dgJ6/okgFY/m922Losd/wmvnFSqrKqEg/BrW3KyRXXiZDRLx9ntMmgDTBnmIiz6CLXk1UVucMF6+V5uLg1fTMsTWSabQyE+Tk5UHrGtmYq77ZsS37IxNY3qiQdEjmW8qDKxTw1rBwvutVC1/eWtw0EkbjrFW2Bzrhc6673Bu93Sa8KcsFAR4je2j22FuPPF0n8aI7vWQdfUErKcepLWr1Q71kxC3sPHGa8usEB7rhS7178nNOybOORYe649iRPf6SE/Yw5+7miJ6umUTDLiGHsXI7iVI3sskJkrk5GwakyA9uU97aBTnIGGHDfa3lQ+h4zQhnwRfQVslWKebOY0rV97RzeXizLkYbyKfbBlYXh1sFfQqF+bBxmWrGS3CwXBL1H58EfMnLaQVVGhxgI4ZKtlILgdIKecAi09SjMwQ8p0uUFqAN29f4fzpP2gFNRd7VyzooYv0M6uUYqiq9VhXA2s0bixcIkfZ3oDnNZEpByV6k4G1W6PEJefIezRa6mHnVHt0b8xP4OO1UfwIW3ZEIvCG5Hi3l+lghI3ug4Zq75F2+SDcd15nSmyxl8PwSfAZ2JF6rGlMNXvkJ/t/6Xay0vZhwGbKWEIvzXbf4qCzDRt4L9DrkgfU2BbZyR+1xO8Lxozfi+BIEzMbIy/7LNyCT/FimSRlZuQXAlL6LyjiMF2MucvZzgkeFi0EPdZHNi3FwrfDlSYApG4cDAuP9/Ll9tjd/VEZh4pGf0m2NwcWOVnsF23FEvcRkvAOWq5pLltCSOo7rDiGlS5mTOnDl9fgN2MWQuJvSSmzG4IP7MSU/mzJKiWDi0mE+1HujqGhkjCCcuUUANaH5jbHjFdSIR6lOfhpmiF8YqVvFpZTUm7vJpYPY+rvcr8pJ44pBGmXHAFLrm6wnjkME8dOwiC2Fjj3N6K71fNdEBjLlHcjFymXdyTcDz1oUs0UGofduQbYMlfAkBnb8JOfnfgbid7eQthsM16/AqOvYCbLssnIfZqp4FHrCXbM/wFztt8Xt0fKeR3cskpcnk/+U0m87czfbOHvpYklgUXiqiBZCSHoauMrftTBdw3q7Z+P3Bn82E3pd+dmXMSepDMITynkNUlKN3mPtpTMT5nScfRmAm5nTsY4Q6bkHpmHy/cl49bbGjDraQrj4nNYcK6RhJikLBebw9YiiKt40VIPkzTuYNP9TmwZOGFgLTv/Cl8kY6bvEfF872/WA/UuXhHbCjK/ZwZI/l7PqCfmaP6BkFcDkeLWX2kSj+htBrbGxCEwhZ+zYm5sBAeLfhhg0Jz2NTc9BuYRV8U6s+/TDlGJDzBizEysMmdrRVfKJisiuylAYlwEnOIZ8hpSws7VpjPiDl3FLEWnfgCYNYPEOwsR2xRg/6ZlWPp2mNi2kVKFk5fvE+vWvLsB1FIykCJ9SijgfJD9RqQcmLmUvZ8+yBCnTt4Wyyq7VsiuD3aD/g91LifjWf/pzFG7HEEMBxD5Xk/ZeVP44AymmtiBs7/a9kHwavAzlv3lKxd2xnu2KBMbFo6Cp9QctXTbhg2LbfE4Zhgs9k0Vl00lZTCnGknasHYLRP11XiiMYOddUSZ+mmEiZRucsHqlBhZ4PhXPXZRm4qdpknvqW3tiTqOVWCtjO6XLgjLyWiEi/idM+FZS9lK6HwyplxYuvwilyYt06FTEVikA1uXLq4gkh9sgyHMJkE1AhfQqQP5CSqMaStnABb6LcXxpAOZeeI4RRupQxUZy9p4fNy8zskoewNt9M6JlfjZop4fZQ4fByoD7HsoxlPy4Zl8oEDoljbXISZRNUk+5sDr+bwVQBbvIrzX/vF8+qcdape4WFKJIDdCsWQdSbODlP0pIVEpqMGQvskl9JNawuBRQqwVNjY9gLyopQH5JDRror0WPIqv2KioopLJrqkqaQ8h3ygDNulUgi5JwBlV6SdgZSXy1BhcuIfQQCfcoKkJxWQ3F90ndo6WgwoQq8ii6RyU5VWmAlRNlNRRUwuC8RspiyFVpSPV7RG+LUFyLjB9NXqgKV3eb1h8niZeE9EDBgkP0Q+ePJpuoqax5QqDw7j2K1TSgVV814hiamAoNaBGiGelwGq4dwqD5rqbycSQkU0kJikpKUfwB0NCoo5hMibUTJO5YU1zjWriT8VHz4XK5s1yYVtFbEmr2kfOurAD5hWXQUNdUYJPeI/9tsZK/lzMu2PjqYtRSrI/iQuSXARpqdaGpjJ2ysjZZSMSCv5GPWtASstOqD3Xld1Ld1oAGISar+xH2ntOPupLxJC0JWR+Kaygff+z9ojen0KfNSPSMuokQdtOtrFOEVVZDQ1spqYvg82SO0jA8BfONN+/eK22DsQ0a0FQy11W5h+TKEJlIWAov9K+C379CtkrBu1WSt4Jy8W6n9ky5XuVeTxL8SwENRfqprI38mH5UFYb6GBn+xc9WObBu77r4X6yO/5boul81wsVl8xV2itvpekbfxCIrxmtVfVVOA6lR1rBwPaf0mLdyb674UwRYm4c6i+vWVvwN/8wnwk8lYu1hQqTw8df91Q4Yv2AH1L7RQ/f26nh9+wYlg+I8uNV27ON1XP0GRgMjzf8Pc7USYDg296NYR6v1Wa2Bymjgj8xsjAvdWJlHv9gz6uq1cCd4+Rdr/2MbrnJg/bECVT//OTXwGvv8FiPyelNEbPFTnZTlc4r4L2iLMDdOGrML7Ua6wm+O2ReX+MHxQCy6ZIrtS2Vrhn9x0f45ApTlIib2CI49eo5Hr4qg81U72A2whG3nZv8cGasl+c9oIO/WWVx42xk/KAiB+M90tLoj1Rqo1gCqgXX1IKjWQLUGqjVQrYFqDVRroFoD1Rqo1kAVaKAaWFeBEqtfUa2Bag1Ua6BaA9UaqNZAtQaqNVCtgWpgXT0GqjVQrYGKaaAsF5Fh4Qgv/hYJ84cLEBdV7HXVd3+8BtKvbIfVjiwEzFuAse34Na0//u3/9jcUICMjE8X1ddG5RVOg7AWu3C1Ej45f/9s7Vi1/tQaqNfAP1MAnBNYFyLhxGadv3MW9N0Vo0LAR/mdoCsv/faMCB/x7XD93GMm1/gdnc/0qU1vR25cortkQWhXKHGfKSe00ccEhwqj1uS5KXlIHWo0FyGg+lwz/8XZyr+zBrt+1YD9rKC1DRyuIqGkrIXIRUghTpmmb5VWccJLQ+5arOhnq2nLvF7qh7A3OX0rCc6lyOg0Jq1l7A+jUFyrBUalW5B7KTdsI883ZmDNtHlw7S8pwcrV+D63xhLFg1QnZufRp5rm0wKQcXeylLKAOow8N9brQaqADg1bNWdKRqtHJF30LW+rzRMu+uOT5vaTOfvEb5BerQ6uhVBUhQp9+/CRqGgyDbQftTyt2WS5OXkjBczTEQLM+0FGXruH5+exqYownnM4x39/QtB/m6F6F8wFD3AofVs5aVIhDi5vDIQLi+u75T1Jw+u4LgK0wQ8aTrm579GjN1Pjnrozrp3Ejr5S9T51WDmndvA30WzRV2CYpQRt7+S5qNDSAZU993n1cXXir5WcRPafbp/1u/5K357/Mh4aWCtWMyuuPgB0l37V1y/bMRuxjLxnyFFIi8uez2ej9vSWMG34KO/0x2IvpbO6dU9h7tw7GW5krcJx8mvn7r8JoSsbFpwHWpP5rcCiCHqnR+qU2PRojLSWX1pZW0+qCUz5j0ZpnZGUlLECUawCWfuhFiV1UK+xV3uhn3hluOR1/WLYp72apvyuq01qBV1Ti1ttR2jB1XYfcPIcq6n8lhPiPP3J7Y2OYenShJArGmgXY3rQ5Vvsm4eYMwwr0XFH903JeIVDTtAKNMrcWZ9DKFoToQ/YKdvOCzSfxXOYgwDUcMaajpNjumNZlmU3lpZKdS59invNb5QiZhHTbq7cNNozq+a+fX1lJKzAgugiHgpbDWIrRL/3MfAw5MIBvQ4szMGjBDuRX2A5WeHSCY8MkT7pIsz7SV30uu8qQCsFtKSZq/oEpQb/R+eI9zQ2OnYVrKXM9fX1lDdoN9MecnSlYPoxhlE0/sxRWBwl1IP+qZ9QfF5wHsJsapm+eZP2TuQi5UMTC6bDkqOWl/k5YPe2OEmpQIMonCOZN+KzEyRuHYIhHMpTWK674Z/p3PsGSkDmde4HJPJKuSnRHiR3liN0q8VbJI7I1nv/6FcarU0FYYh3aMWRmVXZ9NPZiJEk/sQBWcfUYgiklTpKjJi7YVmUOx38XRlP2zT4JsObYezqaDMaeSYS4hYjwBnH7AjHndzV0GjgZR4YzhkrhRerPoq7i+rQVHonvsX+VD45964qtFi0q8PTnWgD4Ij2IGQqT1c6QpqWugNDVt6qiAVKbulRCvb53tDbibK9i17gKeJ5RSWBdmokJTU0wlFDXGlWy9i7H9mk5HdvIZrGkABm3jsNySwpqt+yLa57ffxLQWPT2b6BOA2jK4AYxsA7xZGjCy8hOWvpDCMylKp/n/A9PZQpKgo+bFxzIRqO4EE9zriJi61FKuNRn+LQqXBhUGXSf4B5aK1pT7iSOAO7vj/4fMvz78RstLgRUrZ1faXHfIz7KCzOuMCdu8iySn9Guyo1DVTrFELp4laxE1kVn8SkApX7/tQYOBXnCuM57FL3Lwq6tOxCUKZJilOQYIgcwJwik5nrhK1y+eAiOx7IZ5s6VrjCuK+XB5xg6WdEGyRGNAYS5j7CVxk2QMLuq0pP/5D2sY8Iu+S1GdJDf6FSoz7KsyWVA0bu7CFiyHbulmFgr9E7pm2U81iA1oktLGQ6OKr6qBHsRmciY/QAlPCAMnqrak/x/F0ZT9umqHlizBmKL6H9IDhsNHV7rLxDhE4zg1x1Z5rJiJMZF4nazkbBp8RgHEv/EvaJmmDNhMLJOROB2s3Fw7qHLvEGGSU2jpSE2TR4J86aMP5swZ6252RhjOpUgcssFysSl0bIzfpk1jnpxcq9uh/n2u6ilpYtxevXw5nURfhg3Ff1qpWNFzGmcufGCetRraTfA5D7fY0Y/E3ZDoNoCkHVlD9asmoFd8UAt4yGYMWwYJrlMgoEW43VIjQnC7KkrWSY8K0QcDsOEPsJslqR82yijiTgl6gb7meYQvXuAdoNXYZ5VS8pCFRXkRenByTVkRgh8F0+BAeupIkxOQZdMsXiqNs7t/hWJV0sx1n8J2t8LR9C5dpjY5z3W2TlTZi/NActwaus8qTJ7hTgXtQzWrhvouwmb3y8BS8TseqInpzF70V14bJmB1hwrFvnNNRFjw/3Qqxnfw8J9etGzi/APCEd81DHaf6Ift6mzMXuiOZSehJXm4MTWdRhDqbCBwfYemOQ4HT+YNMGlfSsQvv8Ijpy8Kf7bj7Nmo3eHBvT/jKxpGP2jCRJWW1MKcsL+t//SRgzswABZTlerPE3x+ngADMeuRi1jG7j0aYW8J29g4x2MAQ0ulyO7isC6KBP7Vi9i2SjJdzVCVOQuhrrWSB2V0hG7INQePg0bxF4DxkMXIqZ0Zr6C6OUtrN0ZLWY6JVTTfnaD0Jp4I0oeIXJbLJqb9ceHGwfgcbGInjR5OEyFcw+GBVP0IhnuO59i7o824tMm8tu8rbcxcoo9zBuriT3WYbP6IfVwDLY8UkMtrZaIdJmCAdRDJzuX3rPznz/PT54+DJdj2bRdc+MOGGthBSuDhrh8bi9+vnQXCY+YcUb+5vzDCJi3UBxTzAFrORrtslxEBIci5JEaNi31Rf/GzA4gN+MUVu46Q2l+yTV9+CTMGdiRYQulOngAO8s2SDx8mPaPsMVumjwK7V8mwyv6DKVFJ9TYBxaM5R3zZl0/Aq8tDI04YYD0njIejl2lGEZLcqGo34ps5NOLe3j6MGvXES5j7Kg+CN35BN/juERPDL8Git+gjcl4uP5PhC3bfkU76+nor8uGmSlpuzI6p4pjvYAN7aZhpkYMbKP/xs4AX5g15GyE0CYrF3GH9mFO4jP6Cr6NZ8bKtQa9YYJUOMYw3LqEVXfOd/Vx6vg+eCS+Yn6zc4KPhR4z8ElZxV9/wYFbuUgm31SkDluz7+A8zBL6Ut595mbJlZcahrYW3nJ16Qmwtvy1rpi9lzxRmL0fxsHXBID1YB7THB1fN/fBfEMatGROfAqzD8I4+DKC57mg9GA4PO53F1g/AYaZ8ACib/wNq1Zkx1CBqzQH0kyImgMXYn/oPPRqxXhNqT1UZY3YtwJLXNZRWz5k5gJ0x9XWAi0AACAASURBVBPUG+iLmf0bgzIcTg1FJ+9gDGzPOgxKc7Bhvjtq2YVhSp/GKtm6hDBnpDSxR4+a52HtvILKZ7NoD35yt6RrRsLqH2ATcAFdbezRq0UZHr41hnfITMrWSNgr/T3tEEFtPjB7xTEsZhl/BbXF2lENu5n42ULC50BOJyxjm/C+dbl2NOIgOoweg6+fX8GB1HsobtQLnpb1MNl9B4a7+2BsGw05W/oxdoXXnwphL7KpIyyLR7Fi5xVql4itXjR8EMb21EcewVPpBvAf1Y11zhTg8rk98IrJpDjJ3Lg9Sm/cRwPptecfjtEqMFM++tYqB9aiZyeg558IZ/t58OghDxzz0veie8SfrBEqw/7Q5fDkKINb1UfRX9o4vMYRtwN8sauPMxvXnINw13CsFanD294WJg3ysD/6BHa/1sahlZ505089CfvfUIXYD+oFPTyCz8ksaLYbQulv89IPY1LEJeS008M8w8YofluKLn2tYVL6G4wDb2H20K7Qb6qJp3cvI+DiK3QaaI8jwzuodGRZcCMMLXp5w9ItGE599JGXcRbTPdci6MwLzDCphYTV+rAJeI7ZK6Ix6v/qInn/HHhEZCMk8REmd6kv9xEJyFo80gqRabbwX2kGjeI8NOo6GSPN8rFc1wRry7phzS4/6OMGlkxaiD9Fbkh7sYyCXUKzaup8nn2nFTrXOIYZF56j2w078e+zfSPos64+61F3uIS++/hibYyNABxXRGO8UQkOLnZAZBqwO+VvDG1fhsK7m9C851lcyN0DY5bJr/D2bjQ3nSUGiEIjkqHHPgbvlSNg0Lo2cq7sgkfwCfRcfhYnFcULluZgZTNDBJUCriu3oFfLMiSsmo7ItFXIzZuEg07NsaHBUszsQ2IRH2PvNE8cFXXDqexz6KH1QUwlTuQh38Wuwzv8NMMHf4qscOHRHrrZuh01CObrp1IilbwrWzBqkDseDJ+DpWatUJT/Ht3Gu6J74Y5yZFcFWD/BuiadsJTtS8/G75B8NBIRsXfEequUjgQXhBwEu4ZjsxSwFv19Bd8vjsVDLX2snWCKpu9uwWvHFWQ3tMAV/0FoWJwBpwU72M2oIfx7ayP1+EXq0fWZtRgOHeqiMOcgjAMzIB0/XfjXURivvigGFByIJTrvZfYdrJsXY3/MNVwSabHzVJYCvAC/+vhJ5nlZLoLdwhBJwJHVIJg1LkLikUTsemWKW+EDEBe6HFvrdMXUzq2ggZfYv/cyEkXq+CVoOborAEkKgTXBtzlx0AtKEseK597cBvMN99DRxBSLzPSRl3kOc45low97IiDXv6bPsf7QfbrQkGtAn+8wpP5zLDh2H/WMfkCasyn9PfdqJMy3P0YHIzN49W2B9Eu/IjClBhwnusL7W10K/srrt5CNvLN+mUJ9mBRfx9J1e7HrdXN4DG2D2iVv0KjtENgavKLhQ9wir0rbFdU57TMbhx++JAhDap2D3rLjGMQDLrLAujwb/06yVoi0sGBkVxRcSxRvFIkX2HvkN8i5dJ5ueIK9fGHTTE1MLd64z3cwb6MF0ct7WH/sPrK1/g9X/IZL4tFlDNftKGuYun6DtBehYicCuUUMrENcmVMZ2tdtMN98TyVgTTeXocvlgHPiPnc4XuiC5DAHfGDHS7CnD2xkQkZEb35HnzZDVWZwlHSLs0HM2vGt7gvsdXdEZJqUPZRaOxStEdxaZukWCadvayH9Qiy8I37D0NCr2O34DVB0EyObm8NO+iSu6CYmNDcH1jL3lG/rOBpxIr0VAtbZ4UPGLnhHJMBuPUO7nhzlgSGuG2E9IxC92qojv+gr2M8aiabPfkWjTlOhZjQXO1YMxYfbMbD3+BlfuexF5oohwoCJtaPPe4/ElsEtgJIaeProEty3JKPlQHtspzgAqIgdJffrt6qJv9T7IeXHVjxgLWtLK2tXZDtTMeylAS73gNjqSfpauHvjONak1MCh1YFQ/90Hw870Qpr/IAqsuXvNTUwxxqguHt5KxZqUlxgoBtblzd8vi9E+GilX8AVVDqy5QSJkFIhsXMwj40FigLVPcWfsmzwSnVnvs6xni1uYNvkEoT8Xd1Z8E4MWRKOP/Tx492jMGrxWOBE0UeyJIDFrtnGNcXiNK4w1issPBSkpAUoeI2DhJuwSH6WX77EmAM3UtSkPcBIa1/zSumj46ggadZoIzwP3sYjs6OlViJ/7Nscq0+PIXPGd4CcTCgXJOeoOwwlbeDF2jJH6EZN3MlS5DLBugC1nfsIIE0kMIfN7L/yRvUjiRd84GBYeLXAhdzuMXjEGyWl9CtaOY8N0ZI4eOYN4OXcP9DlgzbbPeV7LHX+lgKjoFnzbmCHSYgOyY8YIhitwfQ058wiTTbjNRyGyM/5GGwP+OQhKgQenlqDb2HBEJr7A+C61xMB6f8pzsedE9CAGjbpNgdOmFKwd1R6EodBs7VzkJA+nMpQbCiIoe/nAmks8Cop/jBnfst5VZcmLKuoI3IJgOhhB5i1R9OYZLl+MQ/ANYM7keXDtSsYbcyTvcrkbksMmiE+QuPjXTUt80b/RPTi5R6GT/QwsYD3UxIsd4L4e0ezGlIBQsgE9scYTemzMnSxo5f6/abGP2BsqenYGev6nWUbDRjT2VBKXx59buVciYR71GD6zFsBBnFhXgOwnb9Gmhcw3LylB1p/bMWB7FvzdlmKcglhFZcCaeFXJhoJ6/PtpIsAtTC52/PqJBbCN64rk0Alo8IwJKwl394JlG+Y70pjb2BrYtGSRuM+M3dFFfMhM6NV8CG+3n3HIaAj+cO4t9v7s37QMHmlGSAhxRO3rEUr6XV+BjZSZaQL6EAwFkTmW/hQ658Cj10sLXPGzREO8weZVgQh8aI7U8GG8OGRuLJRv4+vQseOvY41ER1PmHWxf3pjaYP84Nla+4CbGL4xGqzEzscpchk2WOHg/vEH8geVwudCWXRekEyo5nTLAzrvNb7i7jNkccRcTClKINbPs0b5mCZ69SMPKvam4T05oQ0eziV5cKIi8x5oZM6tgGVtH4gllx+ELLkSS7cOb3vaIG8WAOslViO19m+OkEwtkyzW4zA05x+fBcOxWxNz5GwOasZ5uNk65/+5MLLf6il07lKwRb46gkcFE/hrB2s0jVqw8QnaNDdvggDVPZCU21eubvUhdMYQdL0xoztLGO5B9wBqaCkJBfpurjXHbnXA5N1S8Rt2OmQ/TKZuxNeVv2LUX8PKXpGOuexSOCOhSy3Qwjo/sCx31YpXt6AfTwVht1xc6XGyyzJyTzUXhbFSF7IpAjlpFsNeYer9Dz/c0Blo6YYMle7oDIP/pE2g0aYFsAqzj+yHNvx80XiVDb9kR9JbaZJB1hYSCqD5/vyxGU3GaVNltVQ+sWS+WQmDNxjyKgfUqX4G4Z/6Cm54YAqv9LwU7bWQ5HYct2yA9UTIQuGRH/rGdrLeMfR3Jkj9EjhGZ40fuksQElg+suSQX8qz9PG/07tQF/+vdFwa6tcF5dIWEr2m4Dk+ShJMTZUEfeZ4Bxz3E3mn6ztJMeOmaIDuYMWzcc7Kx2Yrf1wSXc7ej1V87KUDnvNOcvMRQOT5kjJmI9TxXGFiX5uCXtb6YHrCHpwZpb7msfpi+6sl5jLj7clOj4R84k4beSF8cwBdvAl7soceD9CpOwchmA9Bw7VVsldIVA6wVAORyZS8fWDN9aYLLL7ZLZJFdgMptR2AEKVgQ+IlizCLPeTxl30ITaFo9wHj3KAz39MFYsYesADtX+SJQ9D09zlYZWBPwzcVYk8bYRYU5MtRRCqyZ+doQCaEz0Fo+74sJ0zh4CodlksLkwjykOlkesCbeWypb7/dir72cpkXqNImn/asjMAp8gHgpb2Xe3RiY/PSE9xtnd+iGHun0vToTXbGSeKfZiwBasx1lFNypX1qhpN+M/RHKDSlPH0I2kfsenMf6U+ic8+xpmNpg9zAmX+H6iVW0Mkewlw9smsmHBZVv45sK6OENNvsE4WL/2ZK8Gdl4WbzH9YuHKPiVTvIlHu74Na7iTSL/myue00JyiuTCHisGrPNubkX3DffhYj8V0w20aD7S5jUbECEOmZQG/4xs3p3kQb/QGsP9dnvfFJg6xwje8m1QEuJnGMo5GiRrDrtGPNglcDopoytVgHW5to55Jz/fhdnszMmXAOuRTWQ846wN99Tlx6CLnuynTiOFzh92zIgGjsU6ElJHopWKC5GRfg5j96aigckopDoaqGxHR3v6wqallAFTAVhX2K4IJBRyJ4iqYC/r2iepk0B8siMzMqRth0gQ0/27MJqyufEp/lblwFrE7m4Eky8AZF1ZjwFRj1gDWyaz0HJdlP1oTFxb+OyhaAUmaxogZWpKUadxG+g31lQZWEd1nkGBOHO9x5FNizH3z9pwHTsaNvrNoduwAdITVmLU+b50t6apYvZ67p8JOPxbPE7GReJkGvN24j21rbOXAtbA6FPo9XVtIrLkIqXRZL2v7F8JGDMPnUjDFLiNAud1znixkJaHo1dpDpbrGiJDBlhzXliJYeV7Z+WMJguseR4NAAl+2hhzTRpYn+YBRM5jrsxjfWiuNhy2Az6b4jDCTB+6jbVwJ8oa/bbOEnuLZQe3YF/ZmzhDWc96GfbOt4NBa11olaVgYnsr8RGkkHddFWC9tR+zyHBX+bJXAFjnbhd7UUgi0oQm5uLkxfLbEZj+4uRFJ2yz1EPe3UPoHvYHNNuZ4azrUJ73bKnIDDtsjVH7PTMAa9SuBdF7oFkbPejUvMMAazYGkGmpAFE+fgiqN0gMrGWNv6DHWsarTbzCpArFNyoD61bUO6wjA6xFL85QD4tmO2NstLWAfhNtNPxwF5OX7JORm68nZcA67+Y+dN+QxmTnt3pAvfbqA60xu0tjiMR6IvOsLvTbtla8uZDpM29DX/MOcxogUxWDhEqYbSqm4K6MAmvhfiuqnqGKPogcw+JNxMe5VDMyizwja9XqXBlI7j1wMrbTxPWK2vgPAmuFUJx2OtU32KRUziM/oPf3mN3HEK0bNEDh42Mw/+k+7/RFZtRQYCf2wkr9kZe8qJGDnRFrsSyzFrxnuMHRkDshVAasmTyjdaI+SPMjFa+Ub3w9Zy3G9A51pSSoLLBmNve7zrqhtYwp0WzRkTqBVHW+8G29AmCd/Bzj2VwWztZxHuvybZ2QTZUH1sR+DuBVBWGe8/qGfxIsenYajQxGlAusNeQSRguw2ccPwdQGfkdD0SpuR+XnnKDHWug0UJldEQDWFcFeg0UMsKYnlrLGloY8SRyV1KkSlCQV6sSsD9Knj5zN+ydjNIEV9JP9VOXAmu62fYIQ+LoFfg2Yg+7iZBXQxDs3r904/OE79khQkTdY/qOR+GkSr2epI5Mgx2Z8q+SxDl0O7+LBuO3Zn1Uo085SdRvcdJOEZJDj31HnrVQG1qK3RahRX1IUUPTqIka1t4LG2qvYbH6RAus5OzOxfNhX/A9JMI6CMpZCXk7O6yANfkWvTqHRNyPFsWdCxpEB0aoBa8/oTCyy4uR8gpVNOiGkjzSw/hFxd96IExULbmxGi17zlcRYM8ZunsY+PNk5WNz/1I1N0G/r1nKA9Xk5DzqKilD4IIZ6Trbe+Bt2XALPu6vo3ao/jScnyYBCHusPd3fhK6lvwdeJxHA/PWDNyqmK7KoC6wY4lb2Xxn/TiydvaaV0xIWCSCcvZl3dRMMj6olDD7iYzk5ICHUQ9ARzYIvnaSl5AG/3zThiYotUxx5MYmJQEq8MGJdwxXmMyT0UfIe6Qk+N2fiRJDo93+MYST22Dcr1WNN57uULSxIfy13FhSh8dobGc4csCYI1ZwMKbmLQwmhM4W0IhIF1sIwXqfB5Cmb6HcA5USfEr5kIPRYAX2P7y3tLWQmgpi5YTlCoxCAfWGfCyX0zrsskqyXuWwjHCy3FwFpRv6EhEnQ+cN4pZfoQigcWAtZVq/MXCHddi4iW5jgxqze0PrCOkJolOLw5BEvvc+OwojZeaK0oH1hzHvnksBmSMCiSbLgmUzmwdmqOpR1+Q/pC+VAQXvIiGzK1FUCwuw9s2rDeeLrWDMNtz15SQ6kAiXERcIrPE8fXc979VpaTENq3JVBK9KUOFD/AXL99SDGyRZpzDz6w7tscR6RDQUoLkfvwGWrUawZdLiFVBjJwuTeCSY/sOqTqGrH08GO49eEShpkQjfOcPGw8tXGMVOjju6sY2ao/e1LYXAVbpwKwlonbZrrLxWYvQkaep/h75yT4w9BmDbb8/hwjhCowKUheJPkHJDxsR0MLpPmbU2DtIR6/AphMtvoHd4sKHmvBMLsKAuuKYC911p6L8zykbC006ggCa/4mj8F5v/dxplWVuBy3fypG+2QIWsGLPwGwJnHUTFITycD2dhwN8+b1Ufj8OlawWfEBbl4sO5hqwBoFGXBauIMmKpHkRfOWjVD4/C62bjkDI7elmNautlKPNRdjTb3TaU3hP/UH6JECVa26IWvXUsy91xhrpo6EUaMCnD8bTROLKhIKkrpxMIb+bou9c/vDQKc2slIPYvCEZZgTTWLX6tAjLJdYJilwcp/20CjOQcIOG+xvm4STc4VrJj846ohuEw7CNTQGI41qIV+zE3p/8xc1UGc7zcXBTZPRGpnY4GJDE1A40FYZYE1irI01X1EDufB6N0QcCcOAlrVwbssYOJMkSzbOmYtRrme9ArHzzfD62gGMcQ2lQ0uZx/qgkzYcY62wOdYLnXXf4dzu6TR5U1koCAGepK+nRLbYctIL3esV4I/TfpjuPQw519TQvNuPsHTbhkXjOqEw4yzm0yROiRycJ91h+RZM6KMPjbxb8LNzwSmRGy6/WEZDMmR1xXhSrBAe6wZ9vEJdQ0vcX9SwHNnLB9acx0TNaBEOhlui9uOLcvJWSkdyx97MLCfH7nZH88HVYOXyGmqR5MUxfaD/1QfkZl2D454HTFKhOuNVfWrUE+59DdG0Zj7iDh7gJYFxsdKa7b6lnu/X98/B5dB92p40sCbg28HKErZdWkPjbSaCwk/inKgVE2+sLp+8yIu5ZmNLk0XNEDxrKEzqvseV63GYf8IIt3zUYOx/DqSayfy+bVH0+E947bxCEwdVCQWxG2SBwS008Obt38hOT0X4jQJqnzYu9sYAFsRzpapIkuHiwR3RtGYJbtw6Dve4DrQWtMJwmHIWQK4+scPwEXD4XzM8vHUYjjF/ScqOKun37fC+iOPFpTPfmEtUUqaPrCtrMCDqNRysh8OmZU280WyLXi1f8U8nqljnhTnxMA46J1C3GshL24bum++xCbHgbxjKtfGllfJYZyUFY8CeV3AeYQdbfS2kp52hCanKQ0EALnnx8otQSfiWdPKiVBgJcRhN9tqNRJEWopa5w7xxMZug2BbBjt1Q+0MB8l4+xtFjd2g4iqHpKMSN60q/Y3pSMKz2vAIvf4hdrMnmy+nCV+IEffrdX51Cn/Yj0WPjLawdxZSNzUtdjbYWAWg6V0l4yLurmNCqP03wJsmLvQ2aoujxNWwc4YLOCS/g0qWWUucLs0Y8po4WklAeuCsO3dUe46fxTIUpu1AmvI4LTYwsc8Kuk5PR9EUKVo+fi1NS95Rv61QA1qWZmKVjgr2Gi7A3tB9qvyiG4aA+qH3jJ1rNxWTGeqybZgb1J2cwbZgbbnZch6wkB+FkVdaOphiZIeQ7XaC0AG/evsL503/Q6kAu9q5Y0ENXnB+mzI7Kn/x9Po813VqojL3eYOeqQCx7pAbXMRNho6eOh/fJmnCThr2pX/IWx1hrcqUgRVrwn2oDI40cpnhEXg1J8mK58/fLYrT/BLCmH/jJJazYFYtdUvGQpJxL6FQHceKPYpIAecBNWKnWbo0SZ4GTNkipq51T7dG9sRrdMdkk9eSVNyJGtX80KY00k8bSiV5dgduyWHGSAlmQrTWvYWbAEVoRgVz1jHpijuYfCHk1EClu/VUKBcllK0oQYMddDiuOYSVX4kemzBFzjxUi4n/ChG8VkBSQEkXTDOEZy9zNZV2TUkJTTeyoMWMufgk54pmw2DeVSfCQGk1Cvz+IcUK3KdriRA+yQITNNoMP2yZ5PDD6CmZaSZIbkjdOxxCPX9g3W2GJ+wf4Bx9XSlogK7O2fRC8GvyMZX/5IjOKL6f0BCDP+TnY0cok3OWx/iK8xrVDQthE2HifZn/uBu91djg41xtzLzBeCQ5Yd+kMpP3J3EaA7YmYRejBlgWU1QkBwD92HIHdrFOZbBZs657n6Vte9vKBNWmblLIytPEV92OB72IcXxogkVfmu6qkI5Zxr0jgCDN+XzBm/F4ERza5Ny/7LNyCT4nHORHE3KQ/1kwaAJ0PzPH5RW01lOaxyT0iLayZORm24uPt9/jjRATGHX3B9EGkhR/N1RB+8RW4mD7Oq02iarlKGQTA7FwyHebUkyZPEMNPZgQKnyYjKOIwNdrc5WznBA+LFmJvH9O+OlxtOiPu0FXMEnsKpUcPKyZbpUj6L/qtdGDZ/TuM6/WdJMGI3kDKTx2E+87rYvnJr6Skm8/AjtRjTT3yUqBK6DdZu0P6zXkqOTkGDLTGT8O/Fc9RZf2W1RHzDpl3CumDkEWErUUQW3WJ1uzuW0y/9WApL39V6lwcXy5bp5mIzCbpPe89DnGjvpEDysptPEk+l058ZXQg95t4TrCl04ofIXJ9GIJZHYhEreA9VA1+R5kwHC4RV3bkKCq3x3zb2nLPkhOV4f6ncV9EPPJ2uL7Vh4YYii+ROvr3MMDYvoMwoC3H5iepdy1Uc54DSdIMp9yppbTnOTXMEhbeRYi7dw69ZEhlpPslenkNq+e7IDA2XfwzKal6JNyP2kSV1ghSscrQCpGsmXDwjUC95bPEOT7kxblXwtFx4BJxG7O9ZiEsMEKcNF7+eiAMrA/NbY4ZryRVrHIuRMDwh8VsO1bi4gFZCSHoKmVriSPobMQMcUlaOSvBns5Fy/zBoJ0eZg8dBisDyRqtih2Vnlv0lbIEMTJ2pPJ2Rd7ekV9Uw15kPj7Clh2RCLwhsbW9TAcjbHQf5PzOx1OFL5Ix01eCk/qb9UC9i1cgvfb8kzGasKY+3a+fxGPNE7egEEXsD5p1q6AgOnmfGqBZsw49Mav49R5FBWWAeh0p8pn3yH9bDA11TSUF0ctvqehtEYrLiqFRTwHNamkhiopqAJqa0FSRyZS8k5A5aLJVODgp8vOLQaCKplbVU54Tam9K7KEp3A8S+lJMBKlAP8jt+fn50NDQlutLuZotKkJRKaApFW5DnhG9zccbaEBLU1MupIYB1mw8OApQVFpX5XapzmX6VmnZpTtXVIT8UkBDid6qpB0lCi0qKKTfVlOaIIQ9qhxNy3vVoPND4Vzl5rNGHTmCGF5XSTuEYKB+Jed8cSGKyiAvByVDqQUtQq4gkOBY7lhS5QZC4FBcCqjV+ih7INcUq7tiIn9dBcZLUb8Vya2CPphvrkJfvqTOpfv30TZeXlmU1KhmLcXjWu6RQmwf3Rxz4yWlTFUZOp/0HvYU76pzLDJXcKQ/r7GuSTuEjFOdNIba71rEBsjbTVXll7aRpJrSNsurOOEkRazF2TqBtUuyhlVyPZAWkl1TNWXXAFKVi6y1ZTWg9SnWSCE7qqryPtd9qmIvQtJVUoMhrFFmU8sKkF9YVj5O+uj5++kw2udSfZUD6/au3A7yc3Xh87XToXVLHJs/8/M1WN1SpTUgVHO70i/7Bz54Pv0eHCO2VYlk94PteeEB/+U5XCUKq37Jf0YDSf6LoNNQnkuAdJA79eo+9zccXWaKBTt/xbHLqZ+97wvthmKahSF2OLXDnNhuPM+06FkcLYGncrnTKpee8S7LAesqb+fTvPBq1l8YFcIQkFVf/34NdNP/BvtnT/niHalyYP3Fe1QtQLUGiDf7wVGMnngDgecW8mIkq5UjoIGSRwhZuxOG9vNgSUuhVV/VGqjWANEAYcwNCL0Om3WbMUFcT//z64aEko1Z8gdI6MUUMR8Cw6gal1SAQT/0EOQD+PSSFuK43xhc67oei4bJ1A3/9I1Xt1CtgX+kBqqB9T/ys1QLVa2Bag1Ua6BaA9UaqNZAtQaqNfBv00A1sP63fbFqeas1UK2Bag1Ua6BaA9UaqNZAtQb+kRqoBtb/yM9SLVS1BuQ1QAgApoQehlrnUdg0qlu1iqo1UK2Bag1Ua+BzaYAkNZeW8hO/P1PbRS+zceN5GVq3bg+duiLkPfwTz7UNod9QxSoIn0nOyjbzX+vfvxZY57/Mh4YWv2pF7pU92PW7FuxnDZUwE1b2S/9Hn+OS+qRpyf9pXRX6tlUlY1X0X/Q2A7GXsoA6nFFTh85XLdFF/xs0/FSVKgAk7nOH04UG2BngCzMp4iWGHKk3n2GPpzCmLNlOExccIpS9JbmIOX4SNQ2GwbaDdlWplveevIyzOHn1hTwB0rsa+J/NaBhwRDkVaL0qvp1qzVUyIUuIzlm1BgXvIuWrYi/fRY2GBrDsqc+LoeWIaQ6t8YSxAAvbRzRb5Y9+clmLbsKrpTkiy6xwIXsvjLU+4M7ZvfjzqZp4/GnWa4YOXf4Hg5YNJf0rzcO5gyfxTLbHpUANnW4Y2V9SZjTvxm84kvICjQwt8YNMidScBC8Y2kTCavlZRM+pwIaXUHtHnkZXB3uB+VCI67/twy/7TuHuu5ro0GMwRjuOQmddqRJ+Cr6U6G0uEhMScfnqdeQV1UXzDh1g0KkLenczULkaVZUPgn/TCwXsY+7Nw5i04RJThlOkhYNelrjwexZ6f28J408MbgmJkN5itgauSB1rHPvj8I4TMJm1GLN5rJxVq+RPPm9Zcb9U/6pWW/y3/TuBdXEKejcbACcenSlwe2NjmHp0wYXcBBjLlKf7lEr8N71bkOr7n9QBBd+2qkSsiv5zhCuyMpEauYdXzoRxXamC5lUkuOjvJOgtjhMk3hBiHeU3K1Pvl6UZz7ecjj8s21SRhPzX3I4aBFPXy4LvDvn9OSYLxFyxWQAAIABJREFUMaCVI0lVfDvVOqtabXK5d8nQ1KvWluK7OGIZckeUTxDMpWoUCzE+fmx7n+r5Ty1rclhrDPF+g92XnmMopdFmvp9LvHyPnNZfxNpxnZg/FKdgZLMBlLxE9qppuAFPksawmxmGXXDhdXIXn9WPey554xAM8UhWWs9f3AYpRZf/AMc3esI5OBEhiS8wuYu055FjEASGzAjCiI5v8NPcIEqAtTvlOYa2V1xnNu/2brQ1ncU2ZYVhNiU4cvAk/b9Gf4ZBV5rf4FN983/1e2XtY3EGxi/YgRtGPRHZzxBF+X+ji04WTIOvwcdtKRzalb/Z+Rh9FGbvQafV2ri9ri8SD67BjHPFqN3SHOfmW0GAjfxjmuI9+6nnLdfYl+pflSlK4EX/TmDNLmB2yW8xogPhY2WvUqCotIbK9Yo/pWL/ce9maWtFD3ahUbdj+Md6rBV9249VaBX2nyNC8XHzgkO7ekDxS5xPiILj0RegJBzEK1zVV1kJ8gtLoSVQF5oD1hn+bG1bQt7A85wLEGkUF9L66J+qFjRDodwAp+7tRQ9tlnEHhRWqJy49r1GLVHr5XGO3ksC6NBMTmppg6IXnGF+JjQNvyHBsZ+yPg2RIgD7XolcVw1gsa4gn9NRFgNz4/IhW3v2O3q2GQnPZWZwUe4sZYDrnzQbcjRmDhqVAXuZZLP7OFrs/SIhEwNoaBCVh91QpBtxSwh0gqfEsehKHRp0mioUUpMYuu4lZTc0RN6H8etK3N2rD1EPSZ9lSeRxTq13oRWx1ZDYBHONiayKrizBbL+kPkYEQXEXE35OQjxHPfPR8WLv2Rm6eQzWwVmW4SdlHUtJQzz8JwV4rYNOMZcbhwkJI7efPcUnPmaqcP0pk/6w25gv071N+tk8GrK8f/Rl+ExdSb4CasRNWek7FxGFGdFJnJWzDfFs31lNgheADvpjCHbuVZiLMPQTNRzqgLGENnINP0P77bLqIeaMYI5Ow+gfYBFxAVxt79GpRhodvjeEdMhP1LwQj6JIpVnma0nYSwpyR0sQePWqeh7XzCvqszaI9+MndEvT0pjQTP00NRSfvYAzkvACE8XC+O2rZhWFKn8aMUXt7C1FBXpgTkUD/P2RGCHwXTxEzOZFSSIsudcXPnoSpkblyEiLheaAR1oSMVxiWUpiZhM0/rYb39jMAusF65jBMdZiG3h0a0HfkpkbDz3UmdrPMgwtCz8Dd0YRpQwU9kdsKn5zBmsVeCI69Q1kaf5yZh/BIwra4HfqsV1/p9xAafby2/ajXhcgfGL1JzNJIwnL8ww9gF+st+d9AB0ybORsTpb4z1b2XN1o9Po39J8+jWHcCer8PxGiBb0soyJXqQ8EsKa//5cop8F4OWPOotEvSMcg9Ct8Mn4YNUsA6N+MUVu46Q6lxyTV9+CTMGdiR+YYljxC5LRbNzfrjw40D8LhYRBkFPRymwrlHK2YMpO2Dd/o3CBvVUzy2ctMOYElSPQROHUw9FoTtbthJQ2wdqY7ILRcobbJBu2/xk7MN9Kn3XAZYl+Riy7Zf0c56OvpTRkQiSy5Onj4Ml2PZ9L/mxh0w1sIKVgYNcfncXvx86S4SHjEAmfzN+YcRMG9RT4HWQVncTJ2b4PKL7QrLHZb3Pcv7dqrMEaExtnhWOxwK8sP+k9E4SedWN9i7TcOPcyeyR/IqAuuiTOxbvYi1Ud1gP9MIUZG7xDWFRc8uwj8gHPFRx6i3sZbxELhNnY3ZE80Z+6PkKsw+COPgywie54LSg+HwuN8dyWGjocM+I7ToqTbWeuPDjSPsWNOC/0x7WDV5hi27f2FYbQnj5o/TxSFCuenHsOq3VBzKfEdb1m/VAvbfW2N8V2Z88sfwcXhcfEV/dh0zDXPMmQ0mJ2vYrH64c3w/IjJrUUrxkHmTYNOOCUUqtx0FukrdaAsLjzwZ1kEWWOfzPbSpYa1g4T1IYvtYYK0ReRVbx0mRm8i0lRplDQvXr3D+5hz83NkCpzx+Q/pCUzmJbsdMhumUA5BmRRQSW/TyAf58UoLCjF0YPOUnuRrUXP1sz+hMLLL6inkFtwlYm4TdjsLAOifBH4Y2azBn500sFyh9l/f4KbRb6tLXqbYGj2bXYGLfCVPwSvzQ8hE2LJnLsjdaYcuZjRihpAxhpeYAsYsRB9Fh9Bh8/fwKDqTeQ3GjXvAc3g2aJbn4//auPK7G7P+/qaasMSjRWIaQYqYsv6kwEUMZVJixpgzSINnKVlFIlCLZa7LHlBhliDE0jTLIvpNlUGMsZeneiPt7nWe53efe5y41MV/Nef7i9jznfM77bO/zOZ8ldc8OTM5gDXgMG1ti/ehBcGhAVtQiZCStx5lmQ+DbkW0nyaaakboKR/T6IMi5jfz/p2t1hS0uwjOZzULp1LUvItztWVM+xfXx478RGRqLVQVVYdi4Eb6p+wpmnT0wzvw6pm3+C34TXdGEHBZJavnbvyNq514227TMGOP62sOre1eY6Och+ced2HUpH9lkH5AZwM3+C3j3c4ZFTf66hGR9TcPizSeZ9ZtkqZ7VvxeGdLJAgbY5SCovuo0tP25B8CkJI4uDrR0Cv+nHrf/ik0fbnBNbY0h4x6jN2+QZsLvYdUeoey80IeZo8v2sgtcYNXMfShmtjXrORFL0VHQxZ28QSvlfOgZ4L2fXJcKh3OriwDp/jFvI3uT4rj6GEP4WS11dZfz9nRDrI0st4LrwbzhPiYRX5wa4mhmEwNjbyMwvRL0jU2A5JB42HlGYP/JTXNntC//YO6WLgfQihps5MCm7SbrVJYNa4PIqXyatdfzxv+He2gDZm/zRx3cdBvgsQpdmBiiUfgyPCYPweFtPOKwew13hlV6nkUVh4XJ3vL22BYGxR+C+mltIpRcxyMwB7ooaJq5+ROVgq+enDIGdb2qLqDc2iNgSCgtcwNyRM3FeVpqRi1x7l9bL9gCvscvM3y5ulsJl0cp0momVE+xR6/FlbBobgJzgLFz2s0Re5gJYfh2BDj7LMO+bjnh6Yhs8/Neg72JOY6EDTryW47zMBREbhsH4ZS72xAUh9ZybfHPJ2z9Vc3+IDSiFuslgjhnSCKdXsH207PA9jLatCZJ6t0tMbYRPtIdpTRnOJC9jyH1Y+n34dK4BKJRBqvislxWuV/PHjp7H0M93rUrfvskO1YyHiJy6tF+rnCLl8sQ6MiAEro1Z1TBxLPxq3l6YK2is8y/+AIe1N9DG1g6z7C1QkHsUk/fdQTfncfiBmGBwKZ7JtkU2iAVd6+DM/mNMOu+gCXMwqnV1XD0cjH6HuwjspwmRdvmxCnj72qsZy+CS9JiRY5yLI1q+vgX/g3egV9sRJxf0Qm1lYs1dbfbn01q/yUfklBisIum7XXrBvp4UGXszsOWJHS6tdEJq9HzEV/scY9qZwxCPkZR4AhkyA+wMm48O8o1BCBQ//n88thztFeypjYwbwrimTOv41qXvyjJHFMdYbnxLfNfAAfVnRaJLWxPI7ucgZmYULlqG4/Yxb9TmTAn2unBrgOii+gDL67dFcAngGx6HTvVeIjttFWJTrsiJEm+6Ehg+EK2afIS8k1vgH3kAneYralfFV2xiT++Z2R7ZMaPwNmcVHBLuy1PHky+UN72yjrW5X9TCoV+O4yh34DNqbo1Q22pISj6BbJk5jkT7oAlzaFuG/geNMLOnJUyqF+Pc75nYkCtDgI8/xlkaK43hlpj7hQmu/PI7M4aVU92zG34nuH5SgqQ9p5Eta4j0Zb6MFltrPaIwsQegAFNlLXEpsf5r1wD5l+y+1AWZ+QnsmsyR1b9m7sLWMVaQpwhGNZjKbbEfYH69togfxtaxf04dDIn1wolH0SoHRtmz39GtaV902nQRy3SI6czewExUTe5SkovZprZM2nD/1WkY49YFRdmRTJpu+fopggcrm/ZMkVrXfKX1femgj3FglT9SOQVPjQHzEO1cDTt8AnBI5oVzj6LRRF/c/K1cc0BhXSTNtDCvij8NuuPUlLbY4BuDKJkBAj3cYFurAEnbDmDr0zrYEx4A6+ov8WNQKLZ082Z9SZiHVSrMfubEraFsGvkAkuJeZowZrp9Ddu8PRJySoJf791jj2JgZ08T0g1kfzZ9iS9wKBF+ogtZW1hjUyBB1W3VDn9qZsF50Tb4G8/OPrOMLe7bE2wfnmDXYb0IwJn16C17TNqFety/g0NQYssc3sHrfTdwx/j+cDO0PYvWfkRwAr6P66GL/BUZaGOP6hf2IOFUFe5YugsHxSM1z8M2fWDhlDeI5XFogFyGbT+KmrBWOLPOUE3/lIaNtzimvMcQW+qs5KbhrbIGo4XZo8PISZm88iTv8PqO0n1XYGqNx/WV5WWfTR0ic5olV51yQeW87rGsWMbdW4xnTdBcsXOOGlwciuAMh+c0NEWt64MGuSViWDsSfeg73FtxtRBlJtNjrFU6sZQ+SULftGLgtzsIPCldWBbl3YNToDUIa22LrsARcjXHlNHAS7PAzg3cCtyBUuYDh9R3QctMpzO/XgpWZI6GGPNlVYy5weUcP2Ef5IS+7P4y4zXH2p4k4s7gPM3gB1lYuuB6nyRBzNpJrBthNNS9tGiyHxwls53iNwujN7AIqrJcVWa6xU9AMK3aA5PIGmNlNV7GvKyysAuMaDzDf1BJbJv2M6/NKNSNn1tWHo/8MXHs0EyY64HQktA5cI12QeiMRXTj7zLfXt+DjTpwpiP5NZgHX2B9iCyaHkfXWk5jlwjn4cAeQtX03IneTkh1fCSD5Mw1mNsPRN5rTuHBlvPX7AcsD3GHC28SL9W1JnnY8ROTU2n5lO3wxOUVmDU+svYd8A9dGhnhYeB9JcYexV2aATfMC4VBPD+Cu8pPtBiNn6OfyUs4emAG31M+RHT0cJm+vMgtuWw8fzOA01OTUv3Daamxr3genpnTFHcYxsTvOLegu11gTYu38Y3WkR/iipSEhJeT/5kiPGMH8nzy3T66H06bbHLl5w2wuabbjWTMVLoU5T6zzT66Cw6b7CJowA6PkzoxFuPPgBZo24nWkXBNev8bt8wlwSriNBVOCMVSNfSE5sNh5J6ugZzYvC5cn1tHan5fCjLWMXd3niMoYU5SKsSQrwP6wZhgS6caRriKGsGki1rzDmoDoaHJeLAFk0ksIaWqPVY5rcSeZt98VGWDcBvWo52js7d8CKLqIYTO34VlXD6QObs18INj09POwcEoMdBlrn44Yg8DOzdky/twN66UnMN7DFzM4DZ/kThKsI08LSLxcwtevIXl6HNYLfi41eXrNjmHFcnl5DblDpvwgOm02XJuytxyS68mwjsmB4NaHr0isHrHdi1+Hkm9ilkLSFMbG2ssME67Nwu71rjB+mY8r2dsxLjARJIviL/yaqmA6oVw8UQIR8i25vBVmdhMQdvgefGxrouhMDBo5BmJe+n34EQWB4JEg4UszHPTSdCAr/YDfR8SyJkour4CZXZCg9I/H70fu4i/EkGDtyon5i5KWXuVljrSXdQ/m96uAbRcxy4VNBFN0IQaNugTqZldOPtB1DnBj6q1dbyx1/xIm3JqWzx0w1weFoQfvb1B8Eb1mbEM3j6kI7FhNuM6xUjJEOrC4N04zN8os0V5gMgAZnnYcL3iGDUFhiKzRi31HaX2UPTyAlgsyoKhIEc6/uwicsgZJjR1wPMCFKxOQPbuHv/U/YaJ4yB/C3d4+Q/qu+Rif2Qw/RfjC6vkvaBnyC3o6e2Gtc6nDbOFfD2BYvxGMFM36ROYGv37zB1l2fUiHddhRDBrhi/DOvPZezdAhP4uUKyTWxUjfNBvjT9ggO2Z46c0ZN4/Xzw1Bj7o3VNaCClljRMTmD4fJV57DiTfP4fyzemzNxXyXaswaLuB/b05hUH0nPPVLQVowt59y3PKTdacQNZjjmxpg0vVPFU6s+cVC9ATAnYRNlU70LHl9wm5qBhcwqL4D3LP/xjDGEUXxGoxbsNRsYGLEOtUtB1vk13xKi48OxJolyB1x7tG80lM5tzjdiWTlKQ+x5rUb5Iq4t4c/etlb4LP2jujUtoGKNlfYmTasc6ZWnMyYgTW5RHgdKnAAwwXmdkBjf4g5gfK4KfYRJEgg2iOuPsO/TiMiLBQLGTOX0sc9Ogfx5CaAK2Oosp28WJ8oabdF8VCRk9VmaWy/kQwybXKKzCSeKCj/SeBgpqR1EbwrM8CeiPmwrnqFTSUeEIQhjfmMh0XYvCQEi2RfMYu8bsRalXzzCxpLXDQTa5aY15ZrKZXbxZgY7D6En8gVp8IjSoq4v/Ma6705a+Uaa2mJFIzGmht35FZK9SHj+2dc8Gio09hVX0bpHFEZY0xGveVYMCZYyXGNv8nRTqxFTV2Uxy6J+hAVgnELtwuaWb2/yOFT4Y2Ci/HosPYmxnuMwbhWxgCeYUPEWsQ+bYP0ZZ6Mhlew6eEqvGZsBLn5UHk0jbWii+g1cxu+Uxh/ymZO5Oo3OjkFKy8UCYruyZs88SREcQxzxAiKxHrRJRzgbaz5g0FYlpxYa61HrG2i6xB5UfG2svTDBn5CRQWvsZbN24fVnlYM8SPfSonGuh7BnZgdEi23OZL+2IlO9T6C7Mnv6Nd5GO6OELOlZtecwLZK9YjJrpAyXcXG+lkORjTtgcwRCTgR1h15J37GuoHjGdvpyetPYb4oARBf71SqLu8e/DIHXc17wEdhzdd0MJDXW545wI2pbxRuBEl5ijdzyu2ych6Hn5wb6Eys93X2RbxjI64YJfKtRKzFTP/E5l+Db32xxEGMxL7C2WN7EJ54hjHz4B9iDkWUI42f7IV1GLHhDoFrQ9WwUtrmBrt+N8SR6FHMLRPzvPmTIfv3NPj8aCtXSKxflmr6RcYz48Rpfkt1P6uINUakPnWKG/Jq57AspPs0Y+aikP+xitXM8QqcUEmRqmaqlvnnd0asky48R09zJdW6Gg0Dq/3JY80TeMKoaJ6h3Hju/07KUUFENNZCrZMaYq2BxLMbaBdWS8xrRTkN6jUFYu24Y7LA41qbxppZwv86zXhsZxzajS0HLzGdxzisjJQxWnuDebswtUd9bsEnhlfkDSO0atcKRloPBWaiGgwBsTZgbweslTQ+gv7QRKwFTlqstiaA3AbsbIcQ5irTDRv2TkPXVk1gbPwSib0tS7U56rR7Yn3L/aYRD5WhL67BEbSf09hrlFNkSsmdFxlzDX2cPRwN992F6Ok8EmsZOz6iAWA1eQY9B2BS+3qQvWKdbKt8RNhkdVg0a6KiGWE/LMKmoFCEcdoTQqxdsxw5bQv7hqrGWoRYc5pH3Ym1OatFV1rXZY8OM9oUYiqwzs0RFvXroPbb6xg9dwd7VdpUPAW6Rhtrrf35CXaLaN/Exm6Z5wjxf+BuoVxnxWPa4C5oYlIbkhsb0MbxGOfUWwZirXgjpRQVZI9fHYxKIP4hqRhob8GQtSubBqB7/ATuVk1svVa4qhb5c8CEORjXurqQWFe9Ur6xxo3R3gr9KCAR5g+ZzXmrrCEivfvC3swExjVfYOfC5fi1m7fo7Yfi2Fch1hEB8huVMtcjBpUWYs07L9Z6cgwjWrggTeaGQzc2oiOv7dRmY61Bo02ulw/dSURHQdjIiiHWrDbutNBuvCQP4Q0tEW6hGK1ECMqRUEu4RtpwV+FqIhP9wz1Y0TFXF2JdrjmgRGz5VvLr3spJfWGO19zPjLMUqtVrCot6b3Um1vLbO27NFWi1y0qsufn3KaM1Z/2yFB9eo+zU9StM6maJJrVqQXJ/HxxW3MSBiAA5sWa0vsoLMEeQNc1B/sZSsH5zN6Y31BFrHcoVI9bBMntsdLPGR/L9TB+yV0DDpi1hwiuKFPeFilhjROY+v79s+XUKmij93ahRG7QyfSNy6yjiO/OhEWsVBwqpFDC4yRC5PyYLT/TsgvCF7sRa2Q6aA1ZMY62RWHPlCIgldzVQO4rVrPInI8UrB2L/WffTQXJbbTn5LgiQX5GcWdcbjv6NBE6Cgv4v4aIy8D8Sp8lhlggiGt+drA1olncKchdzkR7k73EEW0di/f2V5bidNUp+PVVwJgbNHLNYAsERa439oYFYCzSBby5itokDEsemIHeeCaMJN1qbi7hvOOcbzgznN/6aVB2xFutbbvBrxENl8rHEWmP7Oc2pRjlFJrWqBqMI6TtC4PO7HgZ+OxZLiNMWt6CctnXDGc+OwlLevAb0DOQmGQLNzOtbCJy2AXu57+SLpsL1GwnD5pZaT8EUhCXW8qggxBksZz0cEm5j5ewQODcs1mgKwthsJz3j3lVg1sUSSB4ehvXSY1g2NwwDTLjoHrwWQhdiLWYKpbU/deg7buyWeY7IzbRa4lpBlHy+stfa3Lww0pVY1xKSK16rxxw4S5iFfarhDjzY3Fve/8Scq3t8vFpizdsxmjuPRPSXjYESQiAMgOJb8AvdgVNWbjjn3VGUWOsy1gSHIRECIxjbDe8wmnDDb6dhjQM/j9lr898rkljrUo8aYk32k4577mNKN0WzDNVDtexWGuraDAcwBSfy57GO21o21acnI9C85wIsSz+PYa1ro5iJLGQEEk+9Tc+5Ik6CEiR+aYa9CqYgssJ83H1cFaZNTFRiSPM21nHHhdGt2P3kNwiVUxKsaWCG4G7qzYjYtT0QHaak4JdgpX0DT3H05/v4v15VmL2lPHswc5OsoEzRTqxZIlPWOaBsqqZIrJl1am4YnPm1iP8jE1WCNfNY9MkQBfO7Z9i8ZJH8BpA3BXkXxPq07dc446ng1Eoih7w1wJ0s9kYwO8an1ISCKD4icgXE2nOELwIVzTZIZBL8qXUO8pp8RRMZPjyrcjQh+TTiblQ1zW0xYu1/s61QM644L8UORBWxxqgl1r+JOwoz81TMAf0DJtbEjjnhm+bwSyeaml8wsEMN3M45gAFjdjMmDCWbvoKj/3H4Rqfhu17muJ0ZiwHe69BpXhYO+lnKTQQEDoXKC2BJLiaY2CLRchYSo7vjo0fFsOzVDY+Tu6vYWGsk1nInES9sOTgaDR6dwtJhfsz1sNxkgSPav7b1w+71o9EEuVg73pUxkuc1FrfSPGEzfDdGzd+G73rUw5ndC+HLRMrgbTZVtQfsRp6DDSnT0KlVA0geZCH0K09kebN2dJc3DYCd71HGyTNkrANM9CQ4mxmLcf4ObMgkrcT6U/B2oLY+qxE90gq3M1kHSCIXHxWEPQBo6A8NG9qDkWGYPbILTPUfY3eYa6kTQLNzTNin5O7z8OM8FxhLL3GOBQq4qiPW6vp2W3/NeIjIqbX9Bhe0y6kTsSYvPcLmJRGYd08Pk0dPhe/n9XD18BK47C5Eayt7zOndBg2qvsaFS/sxLbU1Lq90ZjTWRKv9l1UnTPvSEg2qFiJ19y7E3dOTXwvePhkBp01P4dbTBaPaG+NsdgqCj0mZqArEPo8kB+GdGQM9esOhSQMU3P0dQzafgRFnp62ymSgvdpwNL3Emi5zQF7bVX+Hk2VRMP2CFS0F6sF5wFMT7e/qXzSC9fx6zN59kEiVoNwWpr/ZgqW18P+WSbmgau9rKEJ0jAG4le8HmuxTGMWxgh5q4emS70rzQTqz5kGh6VrOwe6UzPrp/DNMZp2bIndF2e9WBZ4oLNqTMRjvTlzi6dRzjqK3JFORqViRctj+BwI6UG4MZO2bCK/NjxlGrReFeWBPzCk4LrMtYY8yOlLRJyr8JiHWjB/CbtgHpjdth/bedUEt6j3UWK6gCFVMQES2VzhprXeoRW4c4P5qpRsqmNeK3VTzxrNo2HFcyxsv9VOSO6oI6eN8fsbjVDxBevy3CLYRKC97htuO6S4gazJoZ8PHcFWNVkyv483dL8DQ3CQO+WwHP6DSM/qwWGlp+xviakPBudVuNAHEM37tkAtqZvMXVo7H4cviSUud1NXjs8TNjbkmIg2HCRCc0qfEW+ZeysW5sANJky5m944q2NV/N3lJ2Yg2UZw6oI9YougavmRsZx2nivOjQuC4kf19HfNxhWE0JxtjmwN71c+B3/iP4jxwOu1oFSN22F3EFVfFRYyeBjXWFEmtDGfiY80QrPaNbM0jybyAq7jDspwSjV34MnLY/gfdAd7hZGOPqucOMEztvCtLSsJAh/2Tv8P12BFxbGuDuzdPw3H4Re8I8sWH2es1zkFu/TxlbIH5sb5gjD3Ebkhinzp1hAeIO5q9vaZ3bys6LvHmhPnFe/LYbLD5+i/zbRM5brPOoAWfaWNFrjNhYf5mD4eY9kCZjnRe7tmoA6f3TjMlUuyOPML7968qlsWYwkOZi7czBCEi4KYfEecoPWDvHDbX1JTgSMwKugb/I/+Y6fxfWTOZC1YklWeCu5CSxpWGR8jJjYfn1HK4MNjap3p6v4bhjDGeSIX5iIQuPz5PShTj/5EpG+8A/k2ZPQMyiWHitLzVml9w6jDG27kykEvZxQ9LxdejJ24ATbfNYSwRwyZFINJPvay1HZMoUnHg0TzTcGAlDNHGQizyUHimVkOi1i0bLw/idTYvGxBHzmM2af0i4mBBPW7m2RRAzVwUnZazdsGC2EeYukioQHi39oYFYH7Buj5LznKs4XBCXvgIDuaxkt48sY7zY+WdUSARqJE1Hvg/XhxqSaYj1LXEk0oiHmo1GONZU269VTpFy5c4s04LgqmgK8foWFoWuYxZy9lrvDc6d2I1pm8+yGbu4Z1T/kQjq2Uau1T5WRw8lBZzZFAl39v1ouFnWZ99+k48NMVEII17sTPSQlhhpeAXrb7aV29uK2R4aNbfHz99/zYZBUgm3xxJ6gQnAX9kIi/2JIU384+3uBX/HRshIjYVXegH7s8wAvq7tkLonBxOU26/QRpa8Qv2NDaClP3UZu1rKUDfGpLlY4WOLIG6+Al5YGm6IGQF/cfJqJ9akqSTMpqXCGJ8RMgf7gxfCL/NvDLQygPK6UccjDLNrrcG8P0NUHXwZ7HhbT0ICvlKJN0wcgMntweSxUzG2fhasFt2S31qQsGK6jDXFPudvVRQSpw4RAAAerUlEQVR/K3XUCoJrY0PcPrcDThv4OQ649/o/VDuRjYc9xmGNY+nNjLBcdtOWclEWyAYtlBUocz2i8xtgFQOvVMLtKa/z/Oe30gJhMzwGH49PQe5CE+ZgrbivyKuR35yJh7djtcovBPXyt5uK4fb43/iIVqR8XiOt3CRFW2sSinJi9+8FPgCjFu9D+Hh7LXGoJTi+Yzmmj18s2Dc+HxCA6ZPH4mtbsq6Ubw8mtwOK+w2vcVdsm3Kbyj4HSs3oBGOKK5hkI42K3yQP98aviZvHeKBDPT3IHp/D6Pk75P4GDh1aQe/UNZyy6oM/vLvKnReVifXe9cGY+aI/4zDOKzz4+nlHQKFzoPKYLsJv+7fAkwtXyspliZ0+Q2BtmI9Vq2MQya3hJJFYYF89hKYVl87f4nuI27gKiy6Urr8Otj0QMdIJRRe1zEHGrDQb3y/cK283Ie3rZ46Dk9x3R3UCaZvbYvO24M6vmBJ5SODPwcvJO+NX+BqjZu7LHp/G0unjFSJ9sJHk9q4MRceGL3Um1mrXADX16vJzhdtYCyotkUAqJQlbSoPt83+XvZCimCS/QjUm/Fa5Hg3ll6k8kgmrBDDUr6YxuUxhYTGIRamRsbhdqbSwGNCTwahmGXJbSaWQFhcDhnXE6yZJb4gZjRbZNLVX+qIQRHJjkX4oV39wGo1h2Wz4Q+kLqXibSyQofFkVhjUMy55KV13flgMPre3/J3LqMtDIlSC5R9bTh5GhQtY0uZMOITFVIC16A6Pq4gkHpC8kQFWo/TsvhrSIjWOqrhyt4hZLIH0j8n3RcxRCH8YkIUJFpm3X0p9a+440qBxjgnwmLSwE9AzLNl+VAeTXDiMjtWO8sLAQhurmt9YOKeML6sZaGYsRvP66CIXFVWBoWA1G6pP+/ZMa2G/LUw93o5gjZjb3zyXSvYR3JEfh40LGt6Y844esy+xiID42K2QP1hGhCp8DRRJI9QCjqtUYSynB86YIhZIqMKyqD6Pq73LAijSen38GqnNF+uI5wMikOamM5FEmrOcfw4HoALTU47iRTnPjFQpfvGE5ikgiMdGu0qlc1S+ZfYbgX1FJxsopB5GMGcf6RBZVnqnj8Kzw194tsa5wcWmB/xMIaAor9j8h4LsTYv2RY1i8K61CKrgZ6cF6UXNXZy18+RuYCin+vRQSO3Y4+rTjUkS/lxorbyX3njzFl/MiKm8Dy9my9p82RYrfOLVf81phxVBw5ayqnJ89xUav5picYqOkOS9ncf/hzw5evILxazf/5xC4uSIYv+3fgRu1m0FyYS8izlsxtszdp3x4e0JFdp62uV+RdVVkWZRYVySa/5WySnKxZGgArBZvQ18+Y+V/pe0V2c7X97AsajMsPabCuaH4LUhFVkfLoghUTgSeYkfoHKw62wCxcaGwFkTqePctJiZB3879A6NCYhkfG/pQBMqOwCtkJK1GaMZD6DVuicCR32jMbFv28ukX7xMBSqzfJ9q0LooARYAiQBGgCFAEKAIUgUqLACXWlbZracMoAhQBigBFgCJAEaAIUATeJwKUWL9PtGldFAGKAEWAIkARoAhQBCgClRaBd06szySuxd/thqOXVU0VEPPP/4zN21Nx9+XHaNb2c/QbNBit6nFJKJi3JTj780/YuT8Tz1AHn3XtjW9cu6A2G3lM/uSf3I6Yzcdwt7AAbb4YirFj+pZmSfwXu47IteV3Y3hMUCcPGxLwB+ccHPD6tNySiqVUL3dh9MNKhQAJ67gy4RIcvxuHdmRuSQtQ+LIajOuVzaabjDGHaG88yPpWS7gvRfgqZnyT6B3FenXKHz1ILlLFyPPPBsgrnDt1GOcLqqJN+27o0EAxghCb4GKz7Xjs6dnsn1Xzzr/+kGR952DQCigCFAGKgByBd0OsSfiywkJcObIKvb9bIRrU/nLyaNh9twskNezIUcXYvJHEtbZB6pWj6NKQkGs+QD+JTTgKA6tuxJZ0IncIrj2aLCfOt9KmwWZ4nFI5wnf+rf6+vK4e7PzbM4lxSBxm1Ucs1nbZpaXEuuyY/Ve+kFxeATO7IPAJKi5vqgM7XzZRRBmCQqJ8Y6wixrcECQ3MsDQkCxd9LP9ht1WEPP9QBC6Zw3EAxnaDFTLEkXJZsiqMsfsP63tnn39Isr4zEGjBFAGKAEVABYF3Qqz5zZyvTZ7FkP+Bi/l5rN9GXNk0gEm3Lbm8FWZ2E9DAj013zmYmDIRn9DFEe7LhvPiwSsE/cSlsS/Iw29QSa1pzmbT0Zbi1fy5shqzEvPT78OusmOb2X+h9El+3hMTxVh+nO/GbOuXXWDOpO0kmub6wXeqtNk3yv9ByWuX/CgLMGJSyseSZrIPsWHma3b9MEpaPWAP/aHxzEpIyUt1ysGVo+W91+MZWhDxlAk7pZT7VPPmZJIpIj/geLZkkPh8qsfbFDz3ZLINg0kr/E3TotxQBigBF4MNH4J0Qa5QU4Or5uyguuYgJX/nAIioH8Z6lm6Lk8gaY2U3HssP3MNq21ETkSKglXCOH4NyjeXjJpLCugcx722EtTyDDppJdNTQRd2L6QHYrGXVtvoOcaDOL+0Umm1a6L0vQdX3IlfmChSuRvmkfk7FK37oPpoyZhEkjHFRMT5TLPJu2BqEjZjJZsvSsvRAeMAYj+lnh6ZFlCDtuhyUBdpx2kGTFWozp45czdfQeNQlvNsWgNo9PSR52hIUi6eA2HGSSndnAY8pYTPQbgVYKIaTyMhMxY/Z4pJ4DarqOgmvRRvxYspHLOMlKdyY5DJPGhHPZt1wQ+1MMhndTHwqKhIwKO94MIzq/xhJ3b6Ytnw9YjHWxPvJMkET2lUl7sffgRaaO3h7+mDhhErq2rsX8X/biFn5cvQTjFm5n/v/VAF/0H+WBET1aMjcQx5PXYemYYKbsz3r1R/++3hgrx1eCo5vmYYDvWuZbkkFp58K56Mplt5Q9+AWTZl2Hf5wPmuizRIT5zTcDQ1aGcrccqr1NzHEWrNyFLbsPMn/8rOcojP1+EieTutGhRdaSPOyJCsEorp0k9XBS9FR0Mf+IKZDF0g5zxtTB0a0/IiOnBEMWzJX/XdfxU6BN9pJcxExbBrNBo/DmSCi8IzOYMbNo23p870Iw5zDicPvk4V4MthqBQzIbeHzvANnLW2jeewmmflVV67jTjVhrGd9EIC3YKWOTt38hLIcshb61K8Z3M0fBg2dwDYxEzxZsZsMFAe6IZW6ygEmL92GOIDNdxcw3ZZm0zQP1a04RNi8JwWKDr7BvkAQ9uCyKvu34eSmiBX6dj9Q9OzA54yFTLMnmtn70IDhwJiT553Yg4mI9fNtWgqi4bBBNuINtVywY5IC/TqVgdvJVJuunPDsaIb5v8pH8407supSPbJJpU2YAN/sv4N3PGRbcWlta7musistkMq0ZNm6HnROGcusxK+vG5v3h3/g6PBOvMfI5de2LCHd71GYI9iucOJqINcev48g91sTPwbo1vL8eSEOJqR8k9C8UAYrAB47AuyHWPChcSmFE5WCrgFiz2mnFFK7kEzbVa31k5icw6cnJv088ShCkBCcap8kciZRd3wKzThMR9zubQph9JEj0MsPkZ2txJ1l3e1AJU9Y+BIYPRKsmHyHv5Bb4Rx5Ap/m/4uBkG7XdfGSpBVwX/g3nKZHw6twAVzODEBh7G5n5hdDb2RMOq8fI7VL5d/v4LMNwh5q4nZWCwNifIdfoc3jVnxWJLm1NILufg5iZUbhoGY7bx7wZzf7TzFA0/zoShMzFeFpBknsM64NX41r3UmLN1zNp8TYM/r/qyE6aDP/YO1iWcQ+j26vaupdi/xvTzhnhcfjk1UH4BiaiquVy3M4ahdocrmtrBeP7bhYwwn0kjg1AmswGh+4cRUfjx0j4sjn8zrogYosXWuk9xdGd4xCZsgT5BeNwhUk9fJwpu2urmriSGc/gS3AiZjL759TBkFjAc/E2DLN6jd1zRmHVOWDrqefo2+INJNfXw6zTr0zqet6shr/lUB5Hip1Fbjm6xNRG+ER7mNaU4UzyMkSmXEFY+n34qLnRYNMkq5P1PpbXb4vgEhtEbAlFZ9NHSJzmiVXnXOSHQGHKYhe0q7IPPpl/Y5h8jJZKqHH87BmtWXYu7XKaDOx4GNIIp1f4Mrjxh1ZF3Kye/Y45g1yw6pwbFoTbw7C4AHU/H41BDvkg6Yo1jTtdiLXW8Y0HWrFTnmj5J+MwuNc03Oo/GcH25pAWvoLNMF84VN2Bum3HQM/KDxsX98Xby8nw8F+Dj8cnIndxH6YYrfLoMN9UJz67vqifB4o+IsKvZU+y0XLeXgwaMRXhnV8h0HcldjXvw6ZRZl5VJtZ5WOm7ElEyAwR6uMG2VgGSth3A1qd1sCc8ANbVZbiaEQ6XpGfM16NcHGD+4jIWZjyRVzzOxRENCrKx8JgUA7/1xRIHU/CpzOt1+wIOTY0he3wDq/fdxB3j/8PJ0P7MOqNYrkevLmiJewg6eBtGcnnZ9OsBJE2zzBgzXD+H7N4fiDglQS8ulTmfoj2+2ucY084chniMpMQTyJAZYGfYfHQob8bdD3zTpeJTBCgClRuBf4VYy54cQt1PB8HIKRwZ6zzRytgQ0pe3sCfYBt4JXjiRH42aJ0Nh+XUEXOfvwnJvJxjry1BwNwtLOjkjoe9G5G4aAJ5YC4kVR6wLhRrcMnVjCSCTXkJIU3usclRP0GUPkpjN3W1xFn4YX2r/WZB7B0ZNmuJWcg/YR/kxJhqGD39B3VYD4TL/V2xTIOrkoLDXRXjwYGQlZh4owP6wZhgS6cYcNqz1H2C+qSVWO0bjWrInswGypFihngepqNt2BAJ23cQsebICCdZ8aYYldvuRu/gLUShYMtgFJ/JnwoIzXbmVFgib4TGIP86mLhc8JcCtQ6zZzaqMRxjW+iwGNXSCYVgWtipgQdK8Gxm/RcI3Zgh4I8RSRlKtGxnD8CGLo9fqU4ga2oKthrt5SB3O3k7wB58T+dvl8rG/TVQ5oKnt6xJA8mcazGyGo290FrZ6itnsSjTK+vTQVFgOiUfyledwakjuvgEUn0LXhk7osTUX810+5g6ItRB3eAUG2tZXK4628WOk6KQrJjtHDK23nsQsTkONklzMN7XFWsEc2QceN62mIGLjzkim1cZapsP4ztuvHTsxsMRMQX72q4Oh3FrBj9fLydNh990GxJ96Drda6f98vmkw4ZLLqTwP2it5Vis0iCGrP1bBzrAAhlSePTAP7qnA5rAQ2NckhFxIrPNzVsEh4T7WB4WhR32OsBdfRK8Z29DNYyoCO9ZjCLDzj+Y4ED4CFtXJTQ6rFQ99boN9c4dwZiZF2BAUiqi6LgoknhOMDOG3z5C+az7GZzbDTxG+sDZkCTtTbtgIuRabyOuWWo975yWjsV5gMgAZnnbcWvQMG4LCEFmjF04H9FC14X/9GrfPJ8Ap4TYWTAnG0ObsDQ99KAIUAYpAZULgXyHWDBlMC4Td8BgRLDkSaVSEPaEdMSryvso7hj1Y0lyhxLokDzujQuRmDHyl1fuzJF7M0YsndmQjd2/BkSwFaRUJr4yzIReSVFVnqjPJy7GAM5coLcoNJ/ITYIELGG7mAMNVOYhXsDcVq0dskBLt84Mscac1MY0kb7LDH1zyz2zDgkXfc06kpTWwf3+BNV82x8yzrLPp9F7d0N62Hbp2asVgdybGGY6BWYyT6fTZTmjT7jN0694JJkYyjjRPlGun+ZIJefK8q9jXpQSRvKMLsZb9dRoRYaFYmHBYAImK3b/CXzXJytv5i+HbOSwL6T6WchKqzY5Z2/jRKjufWj77bwyTH3y4g4HgVqcUN3WaZ43jTgdizd8eaBrfumCniquYwyH7W4Ape+jiH/6gQsajW9WdzK3YP5pvaoi15nmgdACVS5eHSN+ViJV9hgMLe8IEBsi/kQyXhOulmmQlYn01Yxlckh6L7jdWzuPwk3NTXM0IQr/07ji3oLt8jTp7YAaGnHFWILesdjmwuDf32yucPbYH4YlnGNMROX6yhkiP8GXIuFi5LNmuzr3DEut9nX0R78jZWBP5BfUA+dcOIXz3Ifx0T2h8vXBaEIY0LVtkmsq08dK2UAQoApUXgX+NWBNIZYX5uHb3IYphBNMmtfHz2DaY+idvesCCXvjXbdx58AwwrIOmxvfxvbUzHgZn4aCfpdzhUWzznKykHdXWhXv86mBUAhC0PhUD7S1gWs+YcazsHj9BrVMgT4ySLjxHT3MtxFpUuyokDXlp02A5PA6us+IxbXAXNDGpDcmNDWjjeIzVOBpcYK7sNRJrrp5F2w6hyycfcZpvrvU1GqJ9KxNRKLQR66F19zBa5RoD5iFxujtaNTGF8ZtTGNHCBe68mUNJHo4m/YT0/QcRu/sQU0/pwUSCs7/uQfrB3/DT6q2c7bcbMu8loEXeZkbzLNACk6v80Dr49rQisf5FYBqklViX5GK2qS1WvXHDhr3T0LVVExgbv0Rib0sc9BK5JZAjo15WvTTWRGnLr1PQRAlJo0Zt0Mr0I63aXf4zjeNHF9l5Yi0wM5Eg4UszBNQTP5CQmwmH6BGCsHlax50uxFqH8c2bemnCTh2xju/OHlrYh503sz8V3sDwWnOGWH+0Q+Q2o4zzTYRY8+Rd4zwQmWGSvFRYh5GDpeqjZ9wFJ0OdUVuFWLNEduWkvjDHa+5DohEvQbV6TWFRz0gtAe6X3lmBbAsJb8HJVXDYdB9OXb/CpG6WaFKrFiT398FhxU0ciAgoE7EWRjAR1mP46DBahvwCo+bWWOfmCIv6dVD77XWMnrsD/Smx1rYl0b9TBCgCHygC74VYKxNBMax4R8SB608hbjBnDqD0orJpAjEp6dZiEDquO4Uo/hsu4oiiSQIxObj7sABGJs0YO1t1m/dUwx14sLm3/M9n1tVH9/h4rcR68uaLmN+vcWmxUilgZCQgWLx2PezwPfjIHTafMlre3ziSxxKPlrhWEAWe/rLRUbIExJo/WPAVKsrJ1zN5cy7m9/tY2FQuiogY/jyxVtSy8lfr2y48R/fnm1gN4IXncOcPES9z0NW8B2s/3NoAUgCK5gvZMS7oE2jKmLG0LAGMFLB/enIlmvecy5hx8CQoYFsuZrnwMrOOqsu6CW8nUq88kzsqFl3YgEZdpqs3BeFskI3W5iLuG75cIeZiWEhfVFErq80Fd9h5/waCiYvyYYrDVxd7ZIYecmRUdPzgJnM7oVF2jlgPzX6Bga0ZGw7GhGa2iQMSx6Ygd3F3FRMantwq+i5oHXdlINbax7dm7ETnJvGZKNyIv3YNKCXWXmYYnzIL1woC5HMl78gCWLpGMD4XLhyx1i6PhvkmQqzlmnl180DEjp4I/UdyAIYcMcfmoBGMqQXz6BvgavZqDN1diJVzQ+BsUiwIt8fbOa+cGwZnEyXbbS4Ch7hmWVmLLSS8dxjNc21kx/jIsZPcSYJ1RG6FEmvZn2mwXnoMy+aGYQAvf9FF9Jq5Dd/JibUE+bkPUcW4IUzLGFv9A91zqdgUAYpAJUfg3RDrkgKcO38XKLmIkK98cGLkauwdawUjE1ajRx5yzZ2a8wJNmxoj7+RWfOu7FlXblobNI+/kn/4Z516Yo2GdIpxODMPk2CPoOOtnHArgo32w9tTjU2wQuzcGXUzfYP+qLxGQAAHxORNjDsfAF8LoIUodu9urDjxTXLAhZTbamb7E0a3jGIc/TaYgwFMkfNMcfulE0/0LBnaogds5BzBgzG4mdrXenu5yG2ujkjzGPjrqjQtWpsxG+5o3OKc3yJ0XbyV7wea7FPivTsPADjVx9ch2xiEL4ExBjGSMFtc1EvCNTsOgDq+Rncg6JipqhllMWEfA0d1awLA4D0c2uiKpGavpFyfWhNS/wMI1c9DVygRPLyVjgPdyGI/kI7BsQV2biXCe8gNmDW0LybVfMX3kTEbzzJiCtDzH2BkPWZeKnh1awagkF3vC+iCIkJ9Hk7HLqSGy3eMx1bkjTGsU4fiuufAIPMRpqR9xZiRsPzo11sfRuG/hTRwuucgx/MGrxoDFSJluj6end+Fb32imKWqdFzk77eTu8/DjPBcYSy+pYC5G5Ig9ulpZa53AcPMejNMmcV7s2qoBpPdPY93A8Wh35BHGt9fXWWOtcfzci8XqJvbQKDtnY/1gZBhmj+wCU/3H2B3mimXpYOyMiXmSsm36rTRP2AzfDd/oZAyy0kehUVuYX/PXOu60HhZ0GN94maMVO7Gxyd4mkXkzBRZ4guqWzvgkfzmaOQbC1mc1lo+1h8GDwxjbbwoutuFuvHSQR5f5piyP7JaWeSBGrF/fgt+0DchQiVsNyJ5noeWcVHRz9sIPzo2EcayLrsFr5kbG2Y84Lzo0rgvJ39cRH3cYVlOCMbb5R2o01pqJdX5WJJy2P4H3QHe4WRjj6rnDmLzvDmQ6moKwdtisKYhGjfXDA2i5IANd7Lpj+pfNIL1/HrM3n2SilMhNQYpPMb4Zh9usLWPyoUq+M9PmUQQoAh8sAu+EWL+9vgUfd5qoAkrf6NLrd95+l3/JY1Y85k4bKMiYyCaz4N+wQdD6WEwdzMa0lj/SXKzwsEUQF3KL/B6bfgPDO/NOY6yGcubZEFwr8JVraJSFI6G7xti6g0RYIE8djzDMrrUG8/4MUWtjzbwozcXamYMRkHBTXiQhn2vnuOF+cj847hgjD4MneXAYY6xK6xgwZRFqLp8NSSxnM03a4mOLoBS+KC8sDTfEjIC/WBtrokErycWKsaXv1BwQgMl1wxH1RMEWXCmkGVuaC2LTVyjgIkSAt39tVwWcmQbQx+cHrAh15/pEgiMxI+AaSBL5kMcGgcvdsdsvEH6Zf2Ng60fYOP1rTFbAgYQe3B23hAmZl73JH3181ylUaoPIXevxHROKj4Tqu4SYSfYKbQcWbTspDxtH3sleNw59/HdyZbhg7rS3WBC5X9y5knvr9pFl+Nw1RF7vqJAI1EiajnwfoZ26IhpaZX18Gkunj8eilKvyz0h4wL0rQ9Gx4VvGeVGx35XHmvL4VTd+nmRqkZ0j1ges26PkPBOfkennuPQVGMiNf5ZY/6IwfvKwdqwlArgxxszJIdA67nRpk9bxTfpZC3ZiWBETj4ltBmIrp7TlD1LKfUsOXb8qhIfUKo8u801FIC3zQIRY82Yg4g57rDbZ/0YXZK90QoYSWZU9u4ao+E2IzS29aTNs3BKbx3igQz09xsnQNauTwFlQ9bci7F0fjJkv+rPOi8X3sGp1DCJJRA8unnZgXz2EphUr2Firlns7KxI9thEbaxJ7W5xYC+pBETJSY+GVXsCiKDOAr2s7pO7JwYRpQXAlNtZyJ+UEXI1xLVPSIo3ziv6RIkARoAj8Swi8E2Kta1uYVMUwgmENQ4EJgfx7ksHx5StiYABjY82OLoWPC5lkKYY1jAVlyZ4dQremg9Bp00UsUzTXUCMkyRhpaFhHY1IX0U9LJJBKSTIYI0YOtQ/XJk11EFygZwijmupz4+nyDjiZiFmKIMKEiHBEI+m4YzJ7CJBKIUU1UQyIWc0zGMJYXTtJnS9foVjPEMbK8pNkJVIpit9UUdufbLtIlwv7kRdZ9kKKYvIfHdokHEdV1Y8zsc7SQVZGFn1i/qKlz3WZEOrGDzNe1MjOmYIMy2ajtkhfSDWOGUUxyLvQF/axTmNKW1t0GN8MxyoHdozMyv1O6pNWAdSNKR3kKU+7tc4DbTiV9e9FEkj1AKOq1QB1/pFlLFP64jlQVR9G1auV8csyvl70HIXQh7FhNZpApozQ0dcpAhSBDw+Bf5VYvw+42BBf+fJwY++jzg+xDkKsHaK96XXsh9R5os6LH1ID/huyTt+egpSsk/+NxpahlRt8RqG7ZasyfEFfpQhQBCgC//sIVHpiXXDpV2S+aIev5aYh//ud8m9IeGv/Isw6boeE4NKwXf+GHLTOMiBQkoslQwNgtXgb+raoIDVmGaqnr1IEKAIUAYoARYAiIESg0hNr2uEUAYoARYAiQBGgCFAEKAIUgfeBACXW7wNlWgdFgCJAEaAIUAQoAhQBikClR4AS60rfxbSBFAGKAEWAIkARoAhQBCgC7wMBSqzfB8q0DooARYAiQBGgCFAEKAIUgUqPACXWlb6LaQMpAhQBigBFgCJAEaAIUATeBwKUWL8PlGkdFAGKAEWAIkARoAhQBCgClR4BSqwrfRfTBlIEKAIUAYoARYAiQBGgCLwPBCixfh8o0zooAhQBigBFgCJAEaAIUAQqPQKUWFf6LqYNpAhQBCgCFAGKAEWAIkAReB8IUGL9PlCmdVAEKAIUAYoARYAiQBGgCFR6BCixrvRdTBtIEaAIUAQoAhQBigBFgCLwPhCgxPp9oEzroAhQBCgCFAGKAEWAIkARqPQIUGJd6buYNpAiQBGgCFAEKAIUAYoAReB9IECJ9ftAmdZBEaAIUAQoAhQBigBFgCJQ6RGgxLrSdzFtIEWAIkARoAhQBCgCFAGKwPtAgBLr94EyrYMiQBGgCFAEKAIUAYoARaDSIyBGrP8f+QAiQgcjnQU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85" y="5281374"/>
            <a:ext cx="7085570" cy="1278526"/>
          </a:xfrm>
          <a:prstGeom prst="rect">
            <a:avLst/>
          </a:prstGeom>
        </p:spPr>
      </p:pic>
      <p:sp>
        <p:nvSpPr>
          <p:cNvPr id="11" name="Seta para a Direita 10"/>
          <p:cNvSpPr/>
          <p:nvPr/>
        </p:nvSpPr>
        <p:spPr>
          <a:xfrm rot="5400000">
            <a:off x="8178180" y="4614428"/>
            <a:ext cx="683779" cy="645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" y="3813763"/>
            <a:ext cx="4504402" cy="2485348"/>
          </a:xfrm>
          <a:prstGeom prst="rect">
            <a:avLst/>
          </a:prstGeom>
        </p:spPr>
      </p:pic>
      <p:cxnSp>
        <p:nvCxnSpPr>
          <p:cNvPr id="14" name="Conector em Curva 13"/>
          <p:cNvCxnSpPr>
            <a:stCxn id="6" idx="3"/>
            <a:endCxn id="4" idx="0"/>
          </p:cNvCxnSpPr>
          <p:nvPr/>
        </p:nvCxnSpPr>
        <p:spPr>
          <a:xfrm>
            <a:off x="5445941" y="1888036"/>
            <a:ext cx="3074129" cy="7253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em Curva 15"/>
          <p:cNvCxnSpPr>
            <a:stCxn id="6" idx="2"/>
            <a:endCxn id="12" idx="0"/>
          </p:cNvCxnSpPr>
          <p:nvPr/>
        </p:nvCxnSpPr>
        <p:spPr>
          <a:xfrm rot="5400000">
            <a:off x="1889678" y="2937221"/>
            <a:ext cx="1325563" cy="4275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9" y="1312207"/>
            <a:ext cx="6844270" cy="466880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9" y="5981012"/>
            <a:ext cx="6844270" cy="4761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36821" y="5903769"/>
            <a:ext cx="2693773" cy="630607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8785654" y="1804086"/>
            <a:ext cx="1814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Revista </a:t>
            </a:r>
            <a:r>
              <a:rPr lang="pt-BR" dirty="0" err="1" smtClean="0"/>
              <a:t>InfoToday</a:t>
            </a:r>
            <a:endParaRPr lang="pt-BR" dirty="0" smtClean="0"/>
          </a:p>
          <a:p>
            <a:r>
              <a:rPr lang="pt-BR" dirty="0" smtClean="0"/>
              <a:t>2018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8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71254" y="1804086"/>
            <a:ext cx="3163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American Library </a:t>
            </a:r>
            <a:r>
              <a:rPr lang="pt-BR" dirty="0" err="1" smtClean="0"/>
              <a:t>Association</a:t>
            </a:r>
            <a:endParaRPr lang="pt-BR" dirty="0" smtClean="0"/>
          </a:p>
          <a:p>
            <a:r>
              <a:rPr lang="pt-BR" dirty="0" smtClean="0"/>
              <a:t>2019</a:t>
            </a:r>
          </a:p>
          <a:p>
            <a:r>
              <a:rPr lang="pt-BR" dirty="0" smtClean="0"/>
              <a:t>Caderno especial de tecnologia </a:t>
            </a:r>
          </a:p>
          <a:p>
            <a:r>
              <a:rPr lang="pt-BR" dirty="0"/>
              <a:t>p</a:t>
            </a:r>
            <a:r>
              <a:rPr lang="pt-BR" dirty="0" smtClean="0"/>
              <a:t>ara as bibliotecas.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75" y="1210962"/>
            <a:ext cx="4399491" cy="542461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94698" y="6153664"/>
            <a:ext cx="1424115" cy="393068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00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71254" y="1804086"/>
            <a:ext cx="2733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American Library Magazine</a:t>
            </a:r>
          </a:p>
          <a:p>
            <a:r>
              <a:rPr lang="pt-BR" dirty="0" smtClean="0"/>
              <a:t>2019</a:t>
            </a:r>
          </a:p>
          <a:p>
            <a:r>
              <a:rPr lang="pt-BR" dirty="0" smtClean="0"/>
              <a:t>Editorial especial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64011"/>
            <a:ext cx="4399872" cy="5793989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371601" y="6524368"/>
            <a:ext cx="1050324" cy="3336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31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871254" y="1804086"/>
            <a:ext cx="2733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American Library Magazine</a:t>
            </a:r>
          </a:p>
          <a:p>
            <a:r>
              <a:rPr lang="pt-BR" dirty="0" smtClean="0"/>
              <a:t>2019</a:t>
            </a:r>
          </a:p>
          <a:p>
            <a:r>
              <a:rPr lang="pt-BR" dirty="0" smtClean="0"/>
              <a:t>Análise de tendências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86" y="1087395"/>
            <a:ext cx="4187990" cy="55307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757352" y="6284540"/>
            <a:ext cx="1050324" cy="3336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61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3356" y="142703"/>
            <a:ext cx="11798644" cy="808767"/>
          </a:xfrm>
        </p:spPr>
        <p:txBody>
          <a:bodyPr>
            <a:noAutofit/>
          </a:bodyPr>
          <a:lstStyle/>
          <a:p>
            <a:r>
              <a:rPr lang="pt-BR" sz="3600" dirty="0" smtClean="0"/>
              <a:t>Aprendizagem de máquina e inteligência artificial aplicadas às bibliotecas: um tema emergente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76983" y="2406555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Information</a:t>
            </a:r>
            <a:r>
              <a:rPr lang="pt-BR" dirty="0" smtClean="0"/>
              <a:t> Technology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Libraries</a:t>
            </a:r>
            <a:endParaRPr lang="pt-BR" dirty="0" smtClean="0"/>
          </a:p>
          <a:p>
            <a:r>
              <a:rPr lang="pt-BR" dirty="0" smtClean="0"/>
              <a:t>2019</a:t>
            </a:r>
          </a:p>
          <a:p>
            <a:r>
              <a:rPr lang="pt-BR" dirty="0" smtClean="0"/>
              <a:t>Revista científica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54" y="951470"/>
            <a:ext cx="4423719" cy="568016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flipV="1">
            <a:off x="3039762" y="6026669"/>
            <a:ext cx="1087395" cy="460627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486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385</Words>
  <Application>Microsoft Macintosh PowerPoint</Application>
  <PresentationFormat>Widescreen</PresentationFormat>
  <Paragraphs>58</Paragraphs>
  <Slides>31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Arial</vt:lpstr>
      <vt:lpstr>Tema do Office</vt:lpstr>
      <vt:lpstr>Planilha</vt:lpstr>
      <vt:lpstr>Aprendizagem de máquina aplicada a indexação automática de documentos digitais</vt:lpstr>
      <vt:lpstr>Quem somos nós: institucionalidade</vt:lpstr>
      <vt:lpstr>Quem somos nós: principais projetos </vt:lpstr>
      <vt:lpstr>Quem somos nós: principais projetos </vt:lpstr>
      <vt:lpstr>Aprendizagem de máquina e inteligência artificial aplicadas às bibliotecas: um tema emergente</vt:lpstr>
      <vt:lpstr>Aprendizagem de máquina e inteligência artificial aplicadas às bibliotecas: um tema emergente</vt:lpstr>
      <vt:lpstr>Aprendizagem de máquina e inteligência artificial aplicadas às bibliotecas: um tema emergente</vt:lpstr>
      <vt:lpstr>Aprendizagem de máquina e inteligência artificial aplicadas às bibliotecas: um tema emergente</vt:lpstr>
      <vt:lpstr>Aprendizagem de máquina e inteligência artificial aplicadas às bibliotecas: um tema emergente</vt:lpstr>
      <vt:lpstr>Aprendizagem de máquina e inteligência artificial aplicadas às bibliotecas: um tema emergente</vt:lpstr>
      <vt:lpstr>Há um crescente e importante interesse nos temas aprendizagem de máquina e inteligência artificial no campo das bibliotecas nos últimos anos.  O que isso significa em termos de oportunidades de novos serviços, melhoria na qualidade das instituições e necessidade de qualificação profissional?</vt:lpstr>
      <vt:lpstr>O que os bibliotecários estão pensando sobre isso?</vt:lpstr>
      <vt:lpstr>A percepção dos bibliotecários sobre a aprendizagem de máquina e IA</vt:lpstr>
      <vt:lpstr>A percepção dos bibliotecários sobre a aprendizagem de máquina e IA</vt:lpstr>
      <vt:lpstr>A percepção dos bibliotecários sobre a aprendizagem de máquina e IA</vt:lpstr>
      <vt:lpstr>A percepção dos bibliotecários sobre a aprendizagem de máquina e IA</vt:lpstr>
      <vt:lpstr>A percepção dos bibliotecários sobre a aprendizagem de máquina e IA</vt:lpstr>
      <vt:lpstr>A percepção dos bibliotecários sobre a aprendizagem de máquina e IA</vt:lpstr>
      <vt:lpstr>Como esse cenário impacta as bibliotecas?</vt:lpstr>
      <vt:lpstr>Apresentação do PowerPoint</vt:lpstr>
      <vt:lpstr>Apresentação do PowerPoint</vt:lpstr>
      <vt:lpstr>Potencial de aplicação da IA em Bibliotecas</vt:lpstr>
      <vt:lpstr>Potencial de aplicação da IA em Bibliotecas</vt:lpstr>
      <vt:lpstr>Impactos em potencial para as bibliotecas</vt:lpstr>
      <vt:lpstr>Exemplos e aplicações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 daltonmartins@unb.br 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Tainacan: pesquisa e experimentos em busca de uma política para acervos digitais em rede</dc:title>
  <dc:creator>Usuário do Microsoft Office</dc:creator>
  <cp:lastModifiedBy>Usuário do Microsoft Office</cp:lastModifiedBy>
  <cp:revision>63</cp:revision>
  <cp:lastPrinted>2019-08-27T12:35:40Z</cp:lastPrinted>
  <dcterms:created xsi:type="dcterms:W3CDTF">2019-08-24T18:47:10Z</dcterms:created>
  <dcterms:modified xsi:type="dcterms:W3CDTF">2019-11-11T19:42:42Z</dcterms:modified>
</cp:coreProperties>
</file>